
<file path=[Content_Types].xml><?xml version="1.0" encoding="utf-8"?>
<Types xmlns="http://schemas.openxmlformats.org/package/2006/content-types">
  <Default Extension="png" ContentType="image/png"/>
  <Default Extension="bin" ContentType="image/unknown"/>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3"/>
  </p:notesMasterIdLst>
  <p:sldIdLst>
    <p:sldId id="256" r:id="rId2"/>
    <p:sldId id="276" r:id="rId3"/>
    <p:sldId id="258" r:id="rId4"/>
    <p:sldId id="259" r:id="rId5"/>
    <p:sldId id="260" r:id="rId6"/>
    <p:sldId id="262" r:id="rId7"/>
    <p:sldId id="303" r:id="rId8"/>
    <p:sldId id="273" r:id="rId9"/>
    <p:sldId id="264" r:id="rId10"/>
    <p:sldId id="265" r:id="rId11"/>
    <p:sldId id="268" r:id="rId12"/>
    <p:sldId id="304" r:id="rId13"/>
    <p:sldId id="310" r:id="rId14"/>
    <p:sldId id="306" r:id="rId15"/>
    <p:sldId id="311" r:id="rId16"/>
    <p:sldId id="307" r:id="rId17"/>
    <p:sldId id="275" r:id="rId18"/>
    <p:sldId id="308" r:id="rId19"/>
    <p:sldId id="277" r:id="rId20"/>
    <p:sldId id="269" r:id="rId21"/>
    <p:sldId id="278" r:id="rId22"/>
  </p:sldIdLst>
  <p:sldSz cx="9144000" cy="5143500" type="screen16x9"/>
  <p:notesSz cx="6858000" cy="9144000"/>
  <p:embeddedFontLst>
    <p:embeddedFont>
      <p:font typeface="Nunito Light" panose="020B0604020202020204" charset="0"/>
      <p:regular r:id="rId24"/>
      <p:italic r:id="rId25"/>
    </p:embeddedFont>
    <p:embeddedFont>
      <p:font typeface="Raleway" panose="020B0604020202020204" charset="0"/>
      <p:regular r:id="rId26"/>
      <p:bold r:id="rId27"/>
      <p:italic r:id="rId28"/>
      <p:boldItalic r:id="rId29"/>
    </p:embeddedFont>
    <p:embeddedFont>
      <p:font typeface="Hind Vadodara Light" panose="020B0604020202020204" charset="0"/>
      <p:regular r:id="rId30"/>
      <p:bold r:id="rId31"/>
    </p:embeddedFont>
    <p:embeddedFont>
      <p:font typeface="Roboto" panose="020B0604020202020204" charset="0"/>
      <p:regular r:id="rId32"/>
      <p:bold r:id="rId33"/>
      <p:italic r:id="rId34"/>
      <p:boldItalic r:id="rId35"/>
    </p:embeddedFont>
    <p:embeddedFont>
      <p:font typeface="Roboto Condensed Light" panose="020B0604020202020204" charset="0"/>
      <p:regular r:id="rId36"/>
      <p:italic r:id="rId37"/>
    </p:embeddedFont>
    <p:embeddedFont>
      <p:font typeface="Tahoma" panose="020B0604030504040204" pitchFamily="34" charset="0"/>
      <p:regular r:id="rId38"/>
      <p:bold r:id="rId39"/>
    </p:embeddedFont>
    <p:embeddedFont>
      <p:font typeface="Roboto Black" panose="020B0604020202020204" charset="0"/>
      <p:bold r:id="rId40"/>
      <p:boldItalic r:id="rId41"/>
    </p:embeddedFont>
    <p:embeddedFont>
      <p:font typeface="Teko Light" panose="020B0604020202020204" charset="0"/>
      <p:regular r:id="rId42"/>
      <p:bold r:id="rId43"/>
    </p:embeddedFont>
    <p:embeddedFont>
      <p:font typeface="Fira Sans Extra Condensed Medium"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549312-E256-4D47-AFB7-4225308FF655}">
  <a:tblStyle styleId="{48549312-E256-4D47-AFB7-4225308FF6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612" y="66"/>
      </p:cViewPr>
      <p:guideLst>
        <p:guide pos="2880"/>
        <p:guide orient="horz" pos="284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207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819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751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3da1a438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3da1a438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320de4b7d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320de4b7d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292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 name="Google Shape;20;p5"/>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5"/>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3" r:id="rId12"/>
    <p:sldLayoutId id="2147483664" r:id="rId13"/>
    <p:sldLayoutId id="2147483665" r:id="rId14"/>
    <p:sldLayoutId id="2147483666"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2.bin"/><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estebanuri/face_recognition" TargetMode="External"/><Relationship Id="rId3" Type="http://schemas.openxmlformats.org/officeDocument/2006/relationships/image" Target="../media/image23.png"/><Relationship Id="rId7" Type="http://schemas.openxmlformats.org/officeDocument/2006/relationships/hyperlink" Target="https://viblo.asia/p/tim-hieu-so-luoc-ve-firebase-Eb85oeOmZ2G"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firebase.google.com/docs/database" TargetMode="External"/><Relationship Id="rId5" Type="http://schemas.openxmlformats.org/officeDocument/2006/relationships/hyperlink" Target="https://topdev.vn/blog/tensorflow-la-gi/#giai-phap-se-la-gi" TargetMode="External"/><Relationship Id="rId10" Type="http://schemas.openxmlformats.org/officeDocument/2006/relationships/hyperlink" Target="https://app.diagrams.net/#G1vBsqBSePVFvFfZcTxXMPW8RgIYvSOF1f" TargetMode="External"/><Relationship Id="rId4" Type="http://schemas.openxmlformats.org/officeDocument/2006/relationships/hyperlink" Target="https://www.tensorflow.org/lite/android" TargetMode="External"/><Relationship Id="rId9" Type="http://schemas.openxmlformats.org/officeDocument/2006/relationships/hyperlink" Target="https://www.youtube.com/watch?v=rpRlRaywVa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637309" y="1228540"/>
            <a:ext cx="8072582" cy="11138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dirty="0">
                <a:solidFill>
                  <a:schemeClr val="tx1"/>
                </a:solidFill>
                <a:latin typeface="Tahoma" panose="020B0604030504040204" pitchFamily="34" charset="0"/>
                <a:ea typeface="Tahoma" panose="020B0604030504040204" pitchFamily="34" charset="0"/>
                <a:cs typeface="Tahoma" panose="020B0604030504040204" pitchFamily="34" charset="0"/>
              </a:rPr>
              <a:t>BẢO VỆ KHÓA LUẬN TỐT NGHIỆP</a:t>
            </a:r>
          </a:p>
        </p:txBody>
      </p:sp>
      <p:sp>
        <p:nvSpPr>
          <p:cNvPr id="3" name="Subtitle 2">
            <a:extLst>
              <a:ext uri="{FF2B5EF4-FFF2-40B4-BE49-F238E27FC236}">
                <a16:creationId xmlns:a16="http://schemas.microsoft.com/office/drawing/2014/main" id="{5A4FFC72-E606-62C2-CCF8-7AEBC0D6E08B}"/>
              </a:ext>
            </a:extLst>
          </p:cNvPr>
          <p:cNvSpPr>
            <a:spLocks noGrp="1"/>
          </p:cNvSpPr>
          <p:nvPr>
            <p:ph type="subTitle" idx="1"/>
          </p:nvPr>
        </p:nvSpPr>
        <p:spPr>
          <a:xfrm>
            <a:off x="2895809" y="3883332"/>
            <a:ext cx="3102546" cy="477300"/>
          </a:xfrm>
        </p:spPr>
        <p:txBody>
          <a:bodyPr/>
          <a:lstStyle/>
          <a:p>
            <a:r>
              <a:rPr lang="en-US" sz="1600" dirty="0">
                <a:latin typeface="Times New Roman" panose="02020603050405020304" pitchFamily="18" charset="0"/>
                <a:cs typeface="Times New Roman" panose="02020603050405020304" pitchFamily="18" charset="0"/>
              </a:rPr>
              <a:t>GVDH: </a:t>
            </a:r>
            <a:r>
              <a:rPr lang="en-US" sz="1600" dirty="0" err="1">
                <a:latin typeface="Times New Roman" panose="02020603050405020304" pitchFamily="18" charset="0"/>
                <a:cs typeface="Times New Roman" panose="02020603050405020304" pitchFamily="18" charset="0"/>
              </a:rPr>
              <a:t>ThS</a:t>
            </a:r>
            <a:r>
              <a:rPr lang="en-US" sz="1600" dirty="0">
                <a:latin typeface="Times New Roman" panose="02020603050405020304" pitchFamily="18" charset="0"/>
                <a:cs typeface="Times New Roman" panose="02020603050405020304" pitchFamily="18" charset="0"/>
              </a:rPr>
              <a:t>. Hoàng </a:t>
            </a:r>
            <a:r>
              <a:rPr lang="en-US" sz="1600" dirty="0" err="1">
                <a:latin typeface="Times New Roman" panose="02020603050405020304" pitchFamily="18" charset="0"/>
                <a:cs typeface="Times New Roman" panose="02020603050405020304" pitchFamily="18" charset="0"/>
              </a:rPr>
              <a:t>Công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5B564D4-3439-0EDE-9F4B-6375EBB32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9826" y="0"/>
            <a:ext cx="1366730" cy="1366730"/>
          </a:xfrm>
          <a:prstGeom prst="rect">
            <a:avLst/>
          </a:prstGeom>
        </p:spPr>
      </p:pic>
      <p:sp>
        <p:nvSpPr>
          <p:cNvPr id="8" name="TextBox 7">
            <a:extLst>
              <a:ext uri="{FF2B5EF4-FFF2-40B4-BE49-F238E27FC236}">
                <a16:creationId xmlns:a16="http://schemas.microsoft.com/office/drawing/2014/main" id="{1BC875E2-A78D-D4A2-3760-BA422D66E931}"/>
              </a:ext>
            </a:extLst>
          </p:cNvPr>
          <p:cNvSpPr txBox="1"/>
          <p:nvPr/>
        </p:nvSpPr>
        <p:spPr>
          <a:xfrm>
            <a:off x="1953263" y="2333234"/>
            <a:ext cx="5200571" cy="1133965"/>
          </a:xfrm>
          <a:prstGeom prst="rect">
            <a:avLst/>
          </a:prstGeom>
          <a:noFill/>
        </p:spPr>
        <p:txBody>
          <a:bodyPr wrap="square">
            <a:spAutoFit/>
          </a:bodyPr>
          <a:lstStyle/>
          <a:p>
            <a:pPr marL="0" marR="0" algn="ctr">
              <a:lnSpc>
                <a:spcPct val="150000"/>
              </a:lnSpc>
              <a:spcBef>
                <a:spcPts val="0"/>
              </a:spcBef>
              <a:spcAft>
                <a:spcPts val="0"/>
              </a:spcAft>
              <a:tabLst>
                <a:tab pos="2971800" algn="ctr"/>
              </a:tabLst>
            </a:pPr>
            <a:r>
              <a:rPr lang="en" sz="2400" b="1" dirty="0">
                <a:latin typeface="Tahoma" panose="020B0604030504040204" pitchFamily="34" charset="0"/>
                <a:ea typeface="Tahoma" panose="020B0604030504040204" pitchFamily="34" charset="0"/>
                <a:cs typeface="Tahoma" panose="020B0604030504040204" pitchFamily="34" charset="0"/>
              </a:rPr>
              <a:t>ĐỀ TÀI: </a:t>
            </a:r>
            <a:r>
              <a:rPr lang="vi-VN" sz="2400" b="1" dirty="0">
                <a:effectLst/>
                <a:latin typeface="Tahoma" panose="020B0604030504040204" pitchFamily="34" charset="0"/>
                <a:ea typeface="Tahoma" panose="020B0604030504040204" pitchFamily="34" charset="0"/>
                <a:cs typeface="Tahoma" panose="020B0604030504040204" pitchFamily="34" charset="0"/>
              </a:rPr>
              <a:t>XÂY DỰNG ỨNG DỤNG CHẤM CÔNG BẰNG KHUÔN MẶT</a:t>
            </a:r>
            <a:endParaRPr lang="en-US" sz="24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chemeClr val="accent1"/>
                </a:solidFill>
                <a:latin typeface="Tahoma" panose="020B0604030504040204" pitchFamily="34" charset="0"/>
                <a:ea typeface="Tahoma" panose="020B0604030504040204" pitchFamily="34" charset="0"/>
                <a:cs typeface="Tahoma" panose="020B0604030504040204" pitchFamily="34" charset="0"/>
              </a:rPr>
              <a:t>KHẢO SÁT</a:t>
            </a:r>
            <a:endParaRPr sz="40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259" name="Google Shape;259;p36"/>
          <p:cNvSpPr/>
          <p:nvPr/>
        </p:nvSpPr>
        <p:spPr>
          <a:xfrm rot="-4352175" flipH="1">
            <a:off x="6441114" y="1598902"/>
            <a:ext cx="2225459" cy="714720"/>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p:nvPr/>
        </p:nvSpPr>
        <p:spPr>
          <a:xfrm rot="-3668310" flipH="1">
            <a:off x="3839409" y="1818900"/>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rot="3668310">
            <a:off x="244871" y="1529346"/>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617400" y="16591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p:nvPr/>
        </p:nvSpPr>
        <p:spPr>
          <a:xfrm>
            <a:off x="3337499" y="21163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6052044" y="167817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txBox="1">
            <a:spLocks noGrp="1"/>
          </p:cNvSpPr>
          <p:nvPr>
            <p:ph type="ctrTitle" idx="4"/>
          </p:nvPr>
        </p:nvSpPr>
        <p:spPr>
          <a:xfrm flipH="1">
            <a:off x="815641" y="4046204"/>
            <a:ext cx="2341568"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latin typeface="Roboto" panose="02000000000000000000" pitchFamily="2" charset="0"/>
                <a:ea typeface="Roboto" panose="02000000000000000000" pitchFamily="2" charset="0"/>
                <a:cs typeface="Roboto" panose="02000000000000000000" pitchFamily="2" charset="0"/>
              </a:rPr>
              <a:t>Attendance Register</a:t>
            </a:r>
            <a:endParaRPr sz="1800" dirty="0">
              <a:latin typeface="Roboto" panose="02000000000000000000" pitchFamily="2" charset="0"/>
              <a:ea typeface="Roboto" panose="02000000000000000000" pitchFamily="2" charset="0"/>
              <a:cs typeface="Roboto" panose="02000000000000000000" pitchFamily="2" charset="0"/>
            </a:endParaRPr>
          </a:p>
        </p:txBody>
      </p:sp>
      <p:sp>
        <p:nvSpPr>
          <p:cNvPr id="266" name="Google Shape;266;p36"/>
          <p:cNvSpPr txBox="1">
            <a:spLocks noGrp="1"/>
          </p:cNvSpPr>
          <p:nvPr>
            <p:ph type="ctrTitle"/>
          </p:nvPr>
        </p:nvSpPr>
        <p:spPr>
          <a:xfrm flipH="1">
            <a:off x="6571063" y="4015547"/>
            <a:ext cx="1785818"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latin typeface="Roboto" panose="02000000000000000000" pitchFamily="2" charset="0"/>
                <a:ea typeface="Roboto" panose="02000000000000000000" pitchFamily="2" charset="0"/>
                <a:cs typeface="Roboto" panose="02000000000000000000" pitchFamily="2" charset="0"/>
              </a:rPr>
              <a:t>factoTime</a:t>
            </a:r>
            <a:endParaRPr sz="2000" dirty="0">
              <a:latin typeface="Roboto" panose="02000000000000000000" pitchFamily="2" charset="0"/>
              <a:ea typeface="Roboto" panose="02000000000000000000" pitchFamily="2" charset="0"/>
              <a:cs typeface="Roboto" panose="02000000000000000000" pitchFamily="2" charset="0"/>
            </a:endParaRPr>
          </a:p>
        </p:txBody>
      </p:sp>
      <p:sp>
        <p:nvSpPr>
          <p:cNvPr id="269" name="Google Shape;269;p36"/>
          <p:cNvSpPr txBox="1">
            <a:spLocks noGrp="1"/>
          </p:cNvSpPr>
          <p:nvPr>
            <p:ph type="ctrTitle" idx="2"/>
          </p:nvPr>
        </p:nvSpPr>
        <p:spPr>
          <a:xfrm flipH="1">
            <a:off x="3921773" y="4585325"/>
            <a:ext cx="1560600" cy="4185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latin typeface="Roboto" panose="02000000000000000000" pitchFamily="2" charset="0"/>
                <a:ea typeface="Roboto" panose="02000000000000000000" pitchFamily="2" charset="0"/>
                <a:cs typeface="Roboto" panose="02000000000000000000" pitchFamily="2" charset="0"/>
              </a:rPr>
              <a:t>Attendy</a:t>
            </a:r>
            <a:endParaRPr sz="2000" dirty="0">
              <a:latin typeface="Roboto" panose="02000000000000000000" pitchFamily="2" charset="0"/>
              <a:ea typeface="Roboto" panose="02000000000000000000" pitchFamily="2" charset="0"/>
              <a:cs typeface="Roboto" panose="02000000000000000000" pitchFamily="2" charset="0"/>
            </a:endParaRPr>
          </a:p>
        </p:txBody>
      </p:sp>
      <p:sp>
        <p:nvSpPr>
          <p:cNvPr id="271" name="Google Shape;271;p36"/>
          <p:cNvSpPr txBox="1">
            <a:spLocks noGrp="1"/>
          </p:cNvSpPr>
          <p:nvPr>
            <p:ph type="ctrTitle" idx="4"/>
          </p:nvPr>
        </p:nvSpPr>
        <p:spPr>
          <a:xfrm flipH="1">
            <a:off x="228686" y="989358"/>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01</a:t>
            </a:r>
            <a:endParaRPr sz="4800" dirty="0">
              <a:solidFill>
                <a:schemeClr val="lt1"/>
              </a:solidFill>
            </a:endParaRPr>
          </a:p>
        </p:txBody>
      </p:sp>
      <p:sp>
        <p:nvSpPr>
          <p:cNvPr id="272" name="Google Shape;272;p36"/>
          <p:cNvSpPr txBox="1">
            <a:spLocks noGrp="1"/>
          </p:cNvSpPr>
          <p:nvPr>
            <p:ph type="ctrTitle"/>
          </p:nvPr>
        </p:nvSpPr>
        <p:spPr>
          <a:xfrm flipH="1">
            <a:off x="7005463" y="1012410"/>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03</a:t>
            </a:r>
            <a:endParaRPr sz="4800" dirty="0">
              <a:solidFill>
                <a:schemeClr val="lt1"/>
              </a:solidFill>
            </a:endParaRPr>
          </a:p>
        </p:txBody>
      </p:sp>
      <p:sp>
        <p:nvSpPr>
          <p:cNvPr id="273" name="Google Shape;273;p36"/>
          <p:cNvSpPr txBox="1">
            <a:spLocks noGrp="1"/>
          </p:cNvSpPr>
          <p:nvPr>
            <p:ph type="ctrTitle" idx="2"/>
          </p:nvPr>
        </p:nvSpPr>
        <p:spPr>
          <a:xfrm flipH="1">
            <a:off x="4541263" y="1303031"/>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02</a:t>
            </a:r>
            <a:endParaRPr sz="4800" dirty="0">
              <a:solidFill>
                <a:schemeClr val="lt1"/>
              </a:solidFill>
            </a:endParaRPr>
          </a:p>
        </p:txBody>
      </p:sp>
      <p:pic>
        <p:nvPicPr>
          <p:cNvPr id="6" name="Picture 5">
            <a:extLst>
              <a:ext uri="{FF2B5EF4-FFF2-40B4-BE49-F238E27FC236}">
                <a16:creationId xmlns:a16="http://schemas.microsoft.com/office/drawing/2014/main" id="{8A6A9D02-DDD9-E1DF-C1F7-8C1E601CE583}"/>
              </a:ext>
            </a:extLst>
          </p:cNvPr>
          <p:cNvPicPr>
            <a:picLocks noChangeAspect="1"/>
          </p:cNvPicPr>
          <p:nvPr/>
        </p:nvPicPr>
        <p:blipFill>
          <a:blip r:embed="rId3"/>
          <a:stretch>
            <a:fillRect/>
          </a:stretch>
        </p:blipFill>
        <p:spPr>
          <a:xfrm>
            <a:off x="1039054" y="2073081"/>
            <a:ext cx="1632427" cy="1641087"/>
          </a:xfrm>
          <a:prstGeom prst="rect">
            <a:avLst/>
          </a:prstGeom>
        </p:spPr>
      </p:pic>
      <p:pic>
        <p:nvPicPr>
          <p:cNvPr id="10" name="Picture 9">
            <a:extLst>
              <a:ext uri="{FF2B5EF4-FFF2-40B4-BE49-F238E27FC236}">
                <a16:creationId xmlns:a16="http://schemas.microsoft.com/office/drawing/2014/main" id="{B919BF2F-7B8A-7B24-B5D5-97ADE0D78A55}"/>
              </a:ext>
            </a:extLst>
          </p:cNvPr>
          <p:cNvPicPr>
            <a:picLocks noChangeAspect="1"/>
          </p:cNvPicPr>
          <p:nvPr/>
        </p:nvPicPr>
        <p:blipFill>
          <a:blip r:embed="rId4"/>
          <a:stretch>
            <a:fillRect/>
          </a:stretch>
        </p:blipFill>
        <p:spPr>
          <a:xfrm>
            <a:off x="3773625" y="2588657"/>
            <a:ext cx="1505784" cy="1495027"/>
          </a:xfrm>
          <a:prstGeom prst="rect">
            <a:avLst/>
          </a:prstGeom>
        </p:spPr>
      </p:pic>
      <p:pic>
        <p:nvPicPr>
          <p:cNvPr id="4100" name="Picture 4" descr="factoTime- Employee Attendance, Payroll, Time Tracking">
            <a:extLst>
              <a:ext uri="{FF2B5EF4-FFF2-40B4-BE49-F238E27FC236}">
                <a16:creationId xmlns:a16="http://schemas.microsoft.com/office/drawing/2014/main" id="{7240D653-5AFA-5DBA-6362-01BDEED41D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1063" y="2116325"/>
            <a:ext cx="1518738" cy="1518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835305" y="1870291"/>
            <a:ext cx="2776189" cy="14029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latin typeface="Tahoma" panose="020B0604030504040204" pitchFamily="34" charset="0"/>
                <a:ea typeface="Tahoma" panose="020B0604030504040204" pitchFamily="34" charset="0"/>
                <a:cs typeface="Tahoma" panose="020B0604030504040204" pitchFamily="34" charset="0"/>
              </a:rPr>
              <a:t>LƯỢC ĐỒ USECASE</a:t>
            </a:r>
            <a:endParaRPr sz="4000" b="1" dirty="0">
              <a:latin typeface="Tahoma" panose="020B0604030504040204" pitchFamily="34" charset="0"/>
              <a:ea typeface="Tahoma" panose="020B0604030504040204" pitchFamily="34" charset="0"/>
              <a:cs typeface="Tahoma" panose="020B0604030504040204" pitchFamily="34" charset="0"/>
            </a:endParaRPr>
          </a:p>
        </p:txBody>
      </p:sp>
      <p:sp>
        <p:nvSpPr>
          <p:cNvPr id="318" name="Google Shape;318;p39"/>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atin typeface="Tahoma" panose="020B0604030504040204" pitchFamily="34" charset="0"/>
                <a:ea typeface="Tahoma" panose="020B0604030504040204" pitchFamily="34" charset="0"/>
                <a:cs typeface="Tahoma" panose="020B0604030504040204" pitchFamily="34" charset="0"/>
              </a:rPr>
              <a:t>03</a:t>
            </a:r>
            <a:endParaRPr sz="6000" b="1">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130492-4581-6DE3-0A58-852DE92A4D8F}"/>
              </a:ext>
            </a:extLst>
          </p:cNvPr>
          <p:cNvPicPr>
            <a:picLocks noChangeAspect="1"/>
          </p:cNvPicPr>
          <p:nvPr/>
        </p:nvPicPr>
        <p:blipFill>
          <a:blip r:embed="rId2"/>
          <a:stretch>
            <a:fillRect/>
          </a:stretch>
        </p:blipFill>
        <p:spPr>
          <a:xfrm>
            <a:off x="1512811" y="0"/>
            <a:ext cx="6118378" cy="5143500"/>
          </a:xfrm>
          <a:prstGeom prst="rect">
            <a:avLst/>
          </a:prstGeom>
        </p:spPr>
      </p:pic>
    </p:spTree>
    <p:extLst>
      <p:ext uri="{BB962C8B-B14F-4D97-AF65-F5344CB8AC3E}">
        <p14:creationId xmlns:p14="http://schemas.microsoft.com/office/powerpoint/2010/main" val="2443046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6;p39"/>
          <p:cNvSpPr txBox="1">
            <a:spLocks/>
          </p:cNvSpPr>
          <p:nvPr/>
        </p:nvSpPr>
        <p:spPr>
          <a:xfrm>
            <a:off x="388265" y="263741"/>
            <a:ext cx="3188055" cy="14029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accent4"/>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accent4"/>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accent4"/>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accent4"/>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accent4"/>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accent4"/>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accent4"/>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accent4"/>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accent4"/>
                </a:solidFill>
                <a:latin typeface="Teko Light"/>
                <a:ea typeface="Teko Light"/>
                <a:cs typeface="Teko Light"/>
                <a:sym typeface="Teko Light"/>
              </a:defRPr>
            </a:lvl9pPr>
          </a:lstStyle>
          <a:p>
            <a:r>
              <a:rPr lang="en-US" sz="4000" b="1" dirty="0">
                <a:solidFill>
                  <a:schemeClr val="accent1"/>
                </a:solidFill>
                <a:latin typeface="Tahoma" panose="020B0604030504040204" pitchFamily="34" charset="0"/>
                <a:ea typeface="Tahoma" panose="020B0604030504040204" pitchFamily="34" charset="0"/>
                <a:cs typeface="Tahoma" panose="020B0604030504040204" pitchFamily="34" charset="0"/>
              </a:rPr>
              <a:t>KIẾN TRÚC HỆ THỐNG</a:t>
            </a:r>
            <a:endParaRPr lang="vi-VN" sz="40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320" y="965199"/>
            <a:ext cx="5400998" cy="3954780"/>
          </a:xfrm>
          <a:prstGeom prst="rect">
            <a:avLst/>
          </a:prstGeom>
        </p:spPr>
      </p:pic>
    </p:spTree>
    <p:extLst>
      <p:ext uri="{BB962C8B-B14F-4D97-AF65-F5344CB8AC3E}">
        <p14:creationId xmlns:p14="http://schemas.microsoft.com/office/powerpoint/2010/main" val="4137102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0"/>
          <p:cNvSpPr/>
          <p:nvPr/>
        </p:nvSpPr>
        <p:spPr>
          <a:xfrm>
            <a:off x="2858466" y="1336051"/>
            <a:ext cx="7169454" cy="473454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1744776" y="472479"/>
            <a:ext cx="565444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chemeClr val="accent1"/>
                </a:solidFill>
                <a:latin typeface="Tahoma" panose="020B0604030504040204" pitchFamily="34" charset="0"/>
                <a:ea typeface="Tahoma" panose="020B0604030504040204" pitchFamily="34" charset="0"/>
                <a:cs typeface="Tahoma" panose="020B0604030504040204" pitchFamily="34" charset="0"/>
              </a:rPr>
              <a:t>CHỨC NĂNG - GUEST</a:t>
            </a:r>
            <a:endParaRPr sz="40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4DBB26BD-F504-FD61-4F9E-0D48781AEC15}"/>
              </a:ext>
            </a:extLst>
          </p:cNvPr>
          <p:cNvSpPr/>
          <p:nvPr/>
        </p:nvSpPr>
        <p:spPr>
          <a:xfrm>
            <a:off x="4189558" y="2180927"/>
            <a:ext cx="5171018" cy="1881990"/>
          </a:xfrm>
          <a:prstGeom prst="rect">
            <a:avLst/>
          </a:prstGeom>
        </p:spPr>
        <p:txBody>
          <a:bodyPr wrap="square">
            <a:spAutoFit/>
          </a:bodyPr>
          <a:lstStyle/>
          <a:p>
            <a:pPr marL="285750" indent="-285750" algn="just">
              <a:lnSpc>
                <a:spcPct val="150000"/>
              </a:lnSpc>
              <a:buClrTx/>
              <a:buFont typeface="Arial" panose="020B0604020202020204" pitchFamily="34" charset="0"/>
              <a:buChar char="•"/>
            </a:pPr>
            <a:r>
              <a:rPr lang="en-US" sz="2000" b="1" dirty="0" err="1">
                <a:solidFill>
                  <a:schemeClr val="tx1"/>
                </a:solidFill>
              </a:rPr>
              <a:t>Chức</a:t>
            </a:r>
            <a:r>
              <a:rPr lang="en-US" sz="2000" b="1" dirty="0">
                <a:solidFill>
                  <a:schemeClr val="tx1"/>
                </a:solidFill>
              </a:rPr>
              <a:t> </a:t>
            </a:r>
            <a:r>
              <a:rPr lang="en-US" sz="2000" b="1" dirty="0" err="1">
                <a:solidFill>
                  <a:schemeClr val="tx1"/>
                </a:solidFill>
              </a:rPr>
              <a:t>năng</a:t>
            </a:r>
            <a:r>
              <a:rPr lang="en-US" sz="2000" b="1" dirty="0">
                <a:solidFill>
                  <a:schemeClr val="tx1"/>
                </a:solidFill>
              </a:rPr>
              <a:t> </a:t>
            </a:r>
            <a:r>
              <a:rPr lang="en-US" sz="2000" b="1" dirty="0" err="1">
                <a:solidFill>
                  <a:schemeClr val="tx1"/>
                </a:solidFill>
              </a:rPr>
              <a:t>của</a:t>
            </a:r>
            <a:r>
              <a:rPr lang="en-US" sz="2000" b="1" dirty="0">
                <a:solidFill>
                  <a:schemeClr val="tx1"/>
                </a:solidFill>
              </a:rPr>
              <a:t> guest:</a:t>
            </a:r>
          </a:p>
          <a:p>
            <a:pPr algn="just">
              <a:lnSpc>
                <a:spcPct val="150000"/>
              </a:lnSpc>
              <a:buClrTx/>
            </a:pPr>
            <a:r>
              <a:rPr lang="en-US" sz="2000" b="1" dirty="0">
                <a:solidFill>
                  <a:schemeClr val="tx1"/>
                </a:solidFill>
              </a:rPr>
              <a:t>          </a:t>
            </a:r>
            <a:r>
              <a:rPr lang="en-US" sz="2000" dirty="0" err="1">
                <a:solidFill>
                  <a:schemeClr val="tx1"/>
                </a:solidFill>
              </a:rPr>
              <a:t>Đăng</a:t>
            </a:r>
            <a:r>
              <a:rPr lang="en-US" sz="2000" dirty="0">
                <a:solidFill>
                  <a:schemeClr val="tx1"/>
                </a:solidFill>
              </a:rPr>
              <a:t> </a:t>
            </a:r>
            <a:r>
              <a:rPr lang="en-US" sz="2000" dirty="0" err="1">
                <a:solidFill>
                  <a:schemeClr val="tx1"/>
                </a:solidFill>
              </a:rPr>
              <a:t>nhập</a:t>
            </a:r>
            <a:r>
              <a:rPr lang="en-US" sz="2000" dirty="0">
                <a:solidFill>
                  <a:schemeClr val="tx1"/>
                </a:solidFill>
              </a:rPr>
              <a:t> </a:t>
            </a:r>
            <a:endParaRPr lang="en-US" sz="2000" dirty="0">
              <a:solidFill>
                <a:srgbClr val="00B050"/>
              </a:solidFill>
            </a:endParaRPr>
          </a:p>
          <a:p>
            <a:pPr algn="just">
              <a:lnSpc>
                <a:spcPct val="150000"/>
              </a:lnSpc>
              <a:buClrTx/>
            </a:pPr>
            <a:r>
              <a:rPr lang="en-US" sz="2000" dirty="0">
                <a:solidFill>
                  <a:srgbClr val="00B050"/>
                </a:solidFill>
              </a:rPr>
              <a:t>          </a:t>
            </a:r>
            <a:r>
              <a:rPr lang="en-US" sz="2000" dirty="0" err="1">
                <a:solidFill>
                  <a:schemeClr val="tx1"/>
                </a:solidFill>
              </a:rPr>
              <a:t>Quên</a:t>
            </a:r>
            <a:r>
              <a:rPr lang="en-US" sz="2000" dirty="0">
                <a:solidFill>
                  <a:schemeClr val="tx1"/>
                </a:solidFill>
              </a:rPr>
              <a:t> </a:t>
            </a:r>
            <a:r>
              <a:rPr lang="en-US" sz="2000" dirty="0" err="1">
                <a:solidFill>
                  <a:schemeClr val="tx1"/>
                </a:solidFill>
              </a:rPr>
              <a:t>mật</a:t>
            </a:r>
            <a:r>
              <a:rPr lang="en-US" sz="2000" dirty="0">
                <a:solidFill>
                  <a:schemeClr val="tx1"/>
                </a:solidFill>
              </a:rPr>
              <a:t> </a:t>
            </a:r>
            <a:r>
              <a:rPr lang="en-US" sz="2000" dirty="0" err="1">
                <a:solidFill>
                  <a:schemeClr val="tx1"/>
                </a:solidFill>
              </a:rPr>
              <a:t>khẩu</a:t>
            </a:r>
            <a:r>
              <a:rPr lang="en-US" sz="2000" dirty="0">
                <a:solidFill>
                  <a:schemeClr val="tx1"/>
                </a:solidFill>
              </a:rPr>
              <a:t>  </a:t>
            </a:r>
            <a:endParaRPr lang="en-US" sz="2000" dirty="0">
              <a:solidFill>
                <a:srgbClr val="00B050"/>
              </a:solidFill>
              <a:sym typeface="Wingdings" panose="05000000000000000000" pitchFamily="2" charset="2"/>
            </a:endParaRPr>
          </a:p>
          <a:p>
            <a:pPr algn="just">
              <a:lnSpc>
                <a:spcPct val="150000"/>
              </a:lnSpc>
              <a:buClrTx/>
            </a:pPr>
            <a:r>
              <a:rPr lang="en-US" sz="2000" dirty="0"/>
              <a:t>          </a:t>
            </a:r>
            <a:r>
              <a:rPr lang="en-US" sz="2000" dirty="0" err="1"/>
              <a:t>Đăng</a:t>
            </a:r>
            <a:r>
              <a:rPr lang="en-US" sz="2000" dirty="0"/>
              <a:t> </a:t>
            </a:r>
            <a:r>
              <a:rPr lang="en-US" sz="2000" dirty="0" err="1"/>
              <a:t>nhập</a:t>
            </a:r>
            <a:r>
              <a:rPr lang="en-US" sz="2000" dirty="0"/>
              <a:t> </a:t>
            </a:r>
            <a:r>
              <a:rPr lang="en-US" sz="2000" dirty="0" err="1"/>
              <a:t>vào</a:t>
            </a:r>
            <a:r>
              <a:rPr lang="en-US" sz="2000" dirty="0"/>
              <a:t> </a:t>
            </a:r>
            <a:r>
              <a:rPr lang="en-US" sz="2000" dirty="0" err="1"/>
              <a:t>hệ</a:t>
            </a:r>
            <a:r>
              <a:rPr lang="en-US" sz="2000" dirty="0"/>
              <a:t> </a:t>
            </a:r>
            <a:r>
              <a:rPr lang="en-US" sz="2000" dirty="0" err="1"/>
              <a:t>thống</a:t>
            </a:r>
            <a:r>
              <a:rPr lang="en-US" sz="2000" dirty="0"/>
              <a:t> </a:t>
            </a:r>
            <a:r>
              <a:rPr lang="en-US" sz="2000" dirty="0" err="1"/>
              <a:t>bằng</a:t>
            </a:r>
            <a:r>
              <a:rPr lang="en-US" sz="2000" dirty="0"/>
              <a:t> </a:t>
            </a:r>
            <a:r>
              <a:rPr lang="en-US" sz="2000" dirty="0" err="1"/>
              <a:t>mã</a:t>
            </a:r>
            <a:r>
              <a:rPr lang="en-US" sz="2000" dirty="0"/>
              <a:t> QR </a:t>
            </a:r>
          </a:p>
        </p:txBody>
      </p:sp>
    </p:spTree>
    <p:extLst>
      <p:ext uri="{BB962C8B-B14F-4D97-AF65-F5344CB8AC3E}">
        <p14:creationId xmlns:p14="http://schemas.microsoft.com/office/powerpoint/2010/main" val="654612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0"/>
          <p:cNvSpPr/>
          <p:nvPr/>
        </p:nvSpPr>
        <p:spPr>
          <a:xfrm>
            <a:off x="2858466" y="1220771"/>
            <a:ext cx="7169454" cy="484982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1744776" y="472479"/>
            <a:ext cx="5654447"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chemeClr val="accent1"/>
                </a:solidFill>
                <a:latin typeface="Tahoma" panose="020B0604030504040204" pitchFamily="34" charset="0"/>
                <a:ea typeface="Tahoma" panose="020B0604030504040204" pitchFamily="34" charset="0"/>
                <a:cs typeface="Tahoma" panose="020B0604030504040204" pitchFamily="34" charset="0"/>
              </a:rPr>
              <a:t>CHỨC NĂNG </a:t>
            </a:r>
            <a:r>
              <a:rPr lang="en" sz="4000" b="1">
                <a:solidFill>
                  <a:schemeClr val="accent1"/>
                </a:solidFill>
                <a:latin typeface="Tahoma" panose="020B0604030504040204" pitchFamily="34" charset="0"/>
                <a:ea typeface="Tahoma" panose="020B0604030504040204" pitchFamily="34" charset="0"/>
                <a:cs typeface="Tahoma" panose="020B0604030504040204" pitchFamily="34" charset="0"/>
              </a:rPr>
              <a:t>- USER</a:t>
            </a:r>
            <a:endParaRPr sz="40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4DBB26BD-F504-FD61-4F9E-0D48781AEC15}"/>
              </a:ext>
            </a:extLst>
          </p:cNvPr>
          <p:cNvSpPr/>
          <p:nvPr/>
        </p:nvSpPr>
        <p:spPr>
          <a:xfrm>
            <a:off x="3699521" y="1357322"/>
            <a:ext cx="5171018" cy="3554819"/>
          </a:xfrm>
          <a:prstGeom prst="rect">
            <a:avLst/>
          </a:prstGeom>
        </p:spPr>
        <p:txBody>
          <a:bodyPr wrap="square">
            <a:spAutoFit/>
          </a:bodyPr>
          <a:lstStyle/>
          <a:p>
            <a:pPr marL="742950" lvl="0" indent="-285750">
              <a:lnSpc>
                <a:spcPct val="150000"/>
              </a:lnSpc>
              <a:buFont typeface="Wingdings" panose="05000000000000000000" pitchFamily="2" charset="2"/>
              <a:buChar char="ü"/>
            </a:pPr>
            <a:r>
              <a:rPr lang="vi-VN" sz="1500" dirty="0">
                <a:solidFill>
                  <a:schemeClr val="tx1">
                    <a:lumMod val="50000"/>
                  </a:schemeClr>
                </a:solidFill>
              </a:rPr>
              <a:t>Thay đổi thông tin cá nhân</a:t>
            </a:r>
            <a:r>
              <a:rPr lang="en-US" sz="1500" dirty="0">
                <a:solidFill>
                  <a:schemeClr val="tx1">
                    <a:lumMod val="50000"/>
                  </a:schemeClr>
                </a:solidFill>
              </a:rPr>
              <a:t> </a:t>
            </a:r>
          </a:p>
          <a:p>
            <a:pPr marL="742950" lvl="0" indent="-285750">
              <a:lnSpc>
                <a:spcPct val="150000"/>
              </a:lnSpc>
              <a:buFont typeface="Wingdings" panose="05000000000000000000" pitchFamily="2" charset="2"/>
              <a:buChar char="ü"/>
            </a:pPr>
            <a:r>
              <a:rPr lang="vi-VN" sz="1500" dirty="0">
                <a:solidFill>
                  <a:schemeClr val="tx1">
                    <a:lumMod val="50000"/>
                  </a:schemeClr>
                </a:solidFill>
              </a:rPr>
              <a:t>Điểm danh bằng khuôn mặt</a:t>
            </a:r>
            <a:r>
              <a:rPr lang="en-US" sz="1500" dirty="0">
                <a:solidFill>
                  <a:schemeClr val="tx1">
                    <a:lumMod val="50000"/>
                  </a:schemeClr>
                </a:solidFill>
              </a:rPr>
              <a:t> </a:t>
            </a:r>
          </a:p>
          <a:p>
            <a:pPr marL="742950" lvl="0" indent="-285750">
              <a:lnSpc>
                <a:spcPct val="150000"/>
              </a:lnSpc>
              <a:buFont typeface="Wingdings" panose="05000000000000000000" pitchFamily="2" charset="2"/>
              <a:buChar char="ü"/>
            </a:pPr>
            <a:r>
              <a:rPr lang="vi-VN" sz="1500" dirty="0">
                <a:solidFill>
                  <a:schemeClr val="tx1">
                    <a:lumMod val="50000"/>
                  </a:schemeClr>
                </a:solidFill>
              </a:rPr>
              <a:t>Xem lịch sử các ngày công đã chấm</a:t>
            </a:r>
            <a:r>
              <a:rPr lang="en-US" sz="1500" dirty="0">
                <a:solidFill>
                  <a:schemeClr val="tx1">
                    <a:lumMod val="50000"/>
                  </a:schemeClr>
                </a:solidFill>
              </a:rPr>
              <a:t> </a:t>
            </a:r>
          </a:p>
          <a:p>
            <a:pPr marL="742950" lvl="0" indent="-285750">
              <a:lnSpc>
                <a:spcPct val="150000"/>
              </a:lnSpc>
              <a:buFont typeface="Wingdings" panose="05000000000000000000" pitchFamily="2" charset="2"/>
              <a:buChar char="ü"/>
            </a:pPr>
            <a:r>
              <a:rPr lang="vi-VN" sz="1500" dirty="0">
                <a:solidFill>
                  <a:schemeClr val="tx1">
                    <a:lumMod val="50000"/>
                  </a:schemeClr>
                </a:solidFill>
              </a:rPr>
              <a:t>Xin nghỉ một ngày</a:t>
            </a:r>
            <a:r>
              <a:rPr lang="en-US" sz="1500" dirty="0">
                <a:solidFill>
                  <a:schemeClr val="tx1">
                    <a:lumMod val="50000"/>
                  </a:schemeClr>
                </a:solidFill>
              </a:rPr>
              <a:t> </a:t>
            </a:r>
          </a:p>
          <a:p>
            <a:pPr marL="742950" lvl="0" indent="-285750">
              <a:lnSpc>
                <a:spcPct val="150000"/>
              </a:lnSpc>
              <a:buFont typeface="Wingdings" panose="05000000000000000000" pitchFamily="2" charset="2"/>
              <a:buChar char="ü"/>
            </a:pPr>
            <a:r>
              <a:rPr lang="vi-VN" sz="1500" dirty="0">
                <a:solidFill>
                  <a:schemeClr val="tx1">
                    <a:lumMod val="50000"/>
                  </a:schemeClr>
                </a:solidFill>
              </a:rPr>
              <a:t>Xem danh sách yêu cầu xin nghỉ đã gửi ở</a:t>
            </a:r>
            <a:r>
              <a:rPr lang="en-US" sz="1500" dirty="0">
                <a:solidFill>
                  <a:schemeClr val="tx1">
                    <a:lumMod val="50000"/>
                  </a:schemeClr>
                </a:solidFill>
              </a:rPr>
              <a:t> </a:t>
            </a:r>
            <a:r>
              <a:rPr lang="vi-VN" sz="1500" dirty="0">
                <a:solidFill>
                  <a:schemeClr val="tx1">
                    <a:lumMod val="50000"/>
                  </a:schemeClr>
                </a:solidFill>
              </a:rPr>
              <a:t>trạng thái chờ</a:t>
            </a:r>
            <a:r>
              <a:rPr lang="en-US" sz="1500" dirty="0">
                <a:solidFill>
                  <a:schemeClr val="tx1">
                    <a:lumMod val="50000"/>
                  </a:schemeClr>
                </a:solidFill>
              </a:rPr>
              <a:t> </a:t>
            </a:r>
          </a:p>
          <a:p>
            <a:pPr marL="742950" lvl="0" indent="-285750">
              <a:lnSpc>
                <a:spcPct val="150000"/>
              </a:lnSpc>
              <a:buFont typeface="Wingdings" panose="05000000000000000000" pitchFamily="2" charset="2"/>
              <a:buChar char="ü"/>
            </a:pPr>
            <a:r>
              <a:rPr lang="vi-VN" sz="1500" dirty="0">
                <a:solidFill>
                  <a:schemeClr val="tx1">
                    <a:lumMod val="50000"/>
                  </a:schemeClr>
                </a:solidFill>
              </a:rPr>
              <a:t>Xem danh sách yêu cầu xin nghỉ đã gửi ở trạng thái đã được phản hồi</a:t>
            </a:r>
            <a:r>
              <a:rPr lang="en-US" sz="1500" dirty="0">
                <a:solidFill>
                  <a:schemeClr val="tx1">
                    <a:lumMod val="50000"/>
                  </a:schemeClr>
                </a:solidFill>
              </a:rPr>
              <a:t> </a:t>
            </a:r>
          </a:p>
          <a:p>
            <a:pPr marL="742950" lvl="0" indent="-285750">
              <a:lnSpc>
                <a:spcPct val="150000"/>
              </a:lnSpc>
              <a:buFont typeface="Wingdings" panose="05000000000000000000" pitchFamily="2" charset="2"/>
              <a:buChar char="ü"/>
            </a:pPr>
            <a:r>
              <a:rPr lang="vi-VN" sz="1500" dirty="0">
                <a:solidFill>
                  <a:schemeClr val="tx1">
                    <a:lumMod val="50000"/>
                  </a:schemeClr>
                </a:solidFill>
              </a:rPr>
              <a:t>Đổi mật khẩu</a:t>
            </a:r>
            <a:r>
              <a:rPr lang="en-US" sz="1500" dirty="0">
                <a:solidFill>
                  <a:schemeClr val="tx1">
                    <a:lumMod val="50000"/>
                  </a:schemeClr>
                </a:solidFill>
              </a:rPr>
              <a:t> </a:t>
            </a:r>
          </a:p>
          <a:p>
            <a:pPr marL="742950" lvl="0" indent="-285750">
              <a:lnSpc>
                <a:spcPct val="150000"/>
              </a:lnSpc>
              <a:buFont typeface="Wingdings" panose="05000000000000000000" pitchFamily="2" charset="2"/>
              <a:buChar char="ü"/>
            </a:pPr>
            <a:r>
              <a:rPr lang="vi-VN" sz="1500" dirty="0">
                <a:solidFill>
                  <a:schemeClr val="tx1">
                    <a:lumMod val="50000"/>
                  </a:schemeClr>
                </a:solidFill>
              </a:rPr>
              <a:t>Đăng xuất</a:t>
            </a:r>
            <a:r>
              <a:rPr lang="en-US" sz="1500" dirty="0">
                <a:solidFill>
                  <a:schemeClr val="tx1">
                    <a:lumMod val="50000"/>
                  </a:schemeClr>
                </a:solidFill>
              </a:rPr>
              <a:t> </a:t>
            </a:r>
          </a:p>
        </p:txBody>
      </p:sp>
    </p:spTree>
    <p:extLst>
      <p:ext uri="{BB962C8B-B14F-4D97-AF65-F5344CB8AC3E}">
        <p14:creationId xmlns:p14="http://schemas.microsoft.com/office/powerpoint/2010/main" val="403658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4" name="Google Shape;324;p40"/>
          <p:cNvSpPr txBox="1">
            <a:spLocks noGrp="1"/>
          </p:cNvSpPr>
          <p:nvPr>
            <p:ph type="title"/>
          </p:nvPr>
        </p:nvSpPr>
        <p:spPr>
          <a:xfrm>
            <a:off x="1694594" y="238205"/>
            <a:ext cx="5754812" cy="5659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chemeClr val="accent1"/>
                </a:solidFill>
                <a:latin typeface="Tahoma" panose="020B0604030504040204" pitchFamily="34" charset="0"/>
                <a:ea typeface="Tahoma" panose="020B0604030504040204" pitchFamily="34" charset="0"/>
                <a:cs typeface="Tahoma" panose="020B0604030504040204" pitchFamily="34" charset="0"/>
              </a:rPr>
              <a:t>CHỨC NĂNG - ADMIN</a:t>
            </a:r>
            <a:endParaRPr sz="40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4DBB26BD-F504-FD61-4F9E-0D48781AEC15}"/>
              </a:ext>
            </a:extLst>
          </p:cNvPr>
          <p:cNvSpPr/>
          <p:nvPr/>
        </p:nvSpPr>
        <p:spPr>
          <a:xfrm>
            <a:off x="118931" y="1524409"/>
            <a:ext cx="4353534" cy="2819554"/>
          </a:xfrm>
          <a:prstGeom prst="rect">
            <a:avLst/>
          </a:prstGeom>
        </p:spPr>
        <p:txBody>
          <a:bodyPr wrap="square">
            <a:spAutoFit/>
          </a:bodyPr>
          <a:lstStyle/>
          <a:p>
            <a:pPr marL="742950" lvl="1" indent="-285750" algn="just">
              <a:lnSpc>
                <a:spcPct val="150000"/>
              </a:lnSpc>
              <a:buFont typeface="Wingdings" panose="05000000000000000000" pitchFamily="2" charset="2"/>
              <a:buChar char="ü"/>
            </a:pPr>
            <a:r>
              <a:rPr lang="en-US" sz="1500" dirty="0" err="1"/>
              <a:t>Các</a:t>
            </a:r>
            <a:r>
              <a:rPr lang="en-US" sz="1500" dirty="0"/>
              <a:t> </a:t>
            </a:r>
            <a:r>
              <a:rPr lang="en-US" sz="1500" dirty="0" err="1"/>
              <a:t>chức</a:t>
            </a:r>
            <a:r>
              <a:rPr lang="en-US" sz="1500" dirty="0"/>
              <a:t> </a:t>
            </a:r>
            <a:r>
              <a:rPr lang="en-US" sz="1500" dirty="0" err="1"/>
              <a:t>năng</a:t>
            </a:r>
            <a:r>
              <a:rPr lang="en-US" sz="1500" dirty="0"/>
              <a:t> </a:t>
            </a:r>
            <a:r>
              <a:rPr lang="en-US" sz="1500" dirty="0" err="1"/>
              <a:t>của</a:t>
            </a:r>
            <a:r>
              <a:rPr lang="en-US" sz="1500" dirty="0"/>
              <a:t> User </a:t>
            </a:r>
          </a:p>
          <a:p>
            <a:pPr marL="742950" lvl="1" indent="-285750" algn="just">
              <a:lnSpc>
                <a:spcPct val="150000"/>
              </a:lnSpc>
              <a:buFont typeface="Wingdings" panose="05000000000000000000" pitchFamily="2" charset="2"/>
              <a:buChar char="ü"/>
            </a:pPr>
            <a:r>
              <a:rPr lang="vi-VN" sz="1500" dirty="0"/>
              <a:t>Quản lý User</a:t>
            </a:r>
            <a:r>
              <a:rPr lang="en-US" sz="1500" dirty="0"/>
              <a:t> </a:t>
            </a:r>
          </a:p>
          <a:p>
            <a:pPr marL="742950" lvl="1" indent="-285750" algn="just">
              <a:lnSpc>
                <a:spcPct val="150000"/>
              </a:lnSpc>
              <a:buFont typeface="Wingdings" panose="05000000000000000000" pitchFamily="2" charset="2"/>
              <a:buChar char="ü"/>
            </a:pPr>
            <a:r>
              <a:rPr lang="vi-VN" sz="1500" dirty="0"/>
              <a:t>Xem danh sách nhân viên chấm công </a:t>
            </a:r>
            <a:endParaRPr lang="en-US" sz="1500" dirty="0"/>
          </a:p>
          <a:p>
            <a:pPr marL="742950" lvl="1" indent="-285750" algn="just">
              <a:lnSpc>
                <a:spcPct val="150000"/>
              </a:lnSpc>
              <a:buFont typeface="Wingdings" panose="05000000000000000000" pitchFamily="2" charset="2"/>
              <a:buChar char="ü"/>
            </a:pPr>
            <a:r>
              <a:rPr lang="vi-VN" sz="1500" dirty="0"/>
              <a:t>theo ngày</a:t>
            </a:r>
            <a:r>
              <a:rPr lang="en-US" sz="1500" dirty="0">
                <a:solidFill>
                  <a:srgbClr val="00B050"/>
                </a:solidFill>
                <a:sym typeface="Wingdings" panose="05000000000000000000" pitchFamily="2" charset="2"/>
              </a:rPr>
              <a:t> </a:t>
            </a:r>
            <a:endParaRPr lang="en-US" sz="1500" dirty="0"/>
          </a:p>
          <a:p>
            <a:pPr marL="742950" lvl="1" indent="-285750" algn="just">
              <a:lnSpc>
                <a:spcPct val="150000"/>
              </a:lnSpc>
              <a:buFont typeface="Wingdings" panose="05000000000000000000" pitchFamily="2" charset="2"/>
              <a:buChar char="ü"/>
            </a:pPr>
            <a:r>
              <a:rPr lang="vi-VN" sz="1500" dirty="0"/>
              <a:t>Xem danh sách yêu cầu xin nghỉ</a:t>
            </a:r>
            <a:r>
              <a:rPr lang="en-US" sz="1500" dirty="0"/>
              <a:t> </a:t>
            </a:r>
          </a:p>
          <a:p>
            <a:pPr marL="742950" lvl="1" indent="-285750" algn="just">
              <a:lnSpc>
                <a:spcPct val="150000"/>
              </a:lnSpc>
              <a:buFont typeface="Wingdings" panose="05000000000000000000" pitchFamily="2" charset="2"/>
              <a:buChar char="ü"/>
            </a:pPr>
            <a:r>
              <a:rPr lang="vi-VN" sz="1500" dirty="0"/>
              <a:t>Duyệt yêu cầu xin nghỉ</a:t>
            </a:r>
            <a:r>
              <a:rPr lang="en-US" sz="1500" dirty="0"/>
              <a:t> </a:t>
            </a:r>
          </a:p>
          <a:p>
            <a:pPr marL="742950" lvl="1" indent="-285750" algn="just">
              <a:lnSpc>
                <a:spcPct val="150000"/>
              </a:lnSpc>
              <a:buFont typeface="Wingdings" panose="05000000000000000000" pitchFamily="2" charset="2"/>
              <a:buChar char="ü"/>
            </a:pPr>
            <a:r>
              <a:rPr lang="en-US" sz="1500" dirty="0" err="1"/>
              <a:t>Xuất</a:t>
            </a:r>
            <a:r>
              <a:rPr lang="en-US" sz="1500" dirty="0"/>
              <a:t> file </a:t>
            </a:r>
            <a:r>
              <a:rPr lang="en-US" sz="1500" dirty="0" err="1"/>
              <a:t>thống</a:t>
            </a:r>
            <a:r>
              <a:rPr lang="en-US" sz="1500" dirty="0"/>
              <a:t> </a:t>
            </a:r>
            <a:r>
              <a:rPr lang="en-US" sz="1500" dirty="0" err="1"/>
              <a:t>kê</a:t>
            </a:r>
            <a:r>
              <a:rPr lang="en-US" sz="1500" dirty="0"/>
              <a:t> PDF </a:t>
            </a:r>
            <a:r>
              <a:rPr lang="en-US" sz="1500" dirty="0" err="1"/>
              <a:t>của</a:t>
            </a:r>
            <a:r>
              <a:rPr lang="en-US" sz="1500" dirty="0"/>
              <a:t> </a:t>
            </a:r>
            <a:r>
              <a:rPr lang="en-US" sz="1500" dirty="0" err="1"/>
              <a:t>tất</a:t>
            </a:r>
            <a:r>
              <a:rPr lang="en-US" sz="1500" dirty="0"/>
              <a:t> </a:t>
            </a:r>
            <a:r>
              <a:rPr lang="en-US" sz="1500" dirty="0" err="1"/>
              <a:t>cả</a:t>
            </a:r>
            <a:r>
              <a:rPr lang="en-US" sz="1500" dirty="0"/>
              <a:t> </a:t>
            </a:r>
            <a:r>
              <a:rPr lang="en-US" sz="1500" dirty="0" err="1"/>
              <a:t>nhân</a:t>
            </a:r>
            <a:r>
              <a:rPr lang="en-US" sz="1500" dirty="0"/>
              <a:t> </a:t>
            </a:r>
            <a:r>
              <a:rPr lang="en-US" sz="1500" dirty="0" err="1"/>
              <a:t>viên</a:t>
            </a:r>
            <a:r>
              <a:rPr lang="en-US" sz="1500" dirty="0"/>
              <a:t> </a:t>
            </a:r>
            <a:r>
              <a:rPr lang="en-US" sz="1500" dirty="0" err="1"/>
              <a:t>theo</a:t>
            </a:r>
            <a:r>
              <a:rPr lang="en-US" sz="1500" dirty="0"/>
              <a:t> </a:t>
            </a:r>
            <a:r>
              <a:rPr lang="en-US" sz="1500" dirty="0" err="1"/>
              <a:t>tháng</a:t>
            </a:r>
            <a:r>
              <a:rPr lang="en-US" sz="1500" dirty="0"/>
              <a:t> </a:t>
            </a:r>
            <a:endParaRPr lang="en-US" sz="1500" dirty="0">
              <a:solidFill>
                <a:schemeClr val="accent6">
                  <a:lumMod val="60000"/>
                  <a:lumOff val="40000"/>
                </a:schemeClr>
              </a:solidFill>
            </a:endParaRPr>
          </a:p>
        </p:txBody>
      </p:sp>
      <p:sp>
        <p:nvSpPr>
          <p:cNvPr id="4" name="TextBox 3">
            <a:extLst>
              <a:ext uri="{FF2B5EF4-FFF2-40B4-BE49-F238E27FC236}">
                <a16:creationId xmlns:a16="http://schemas.microsoft.com/office/drawing/2014/main" id="{F45589DA-11D2-9A39-DA05-296AC1DD19DB}"/>
              </a:ext>
            </a:extLst>
          </p:cNvPr>
          <p:cNvSpPr txBox="1"/>
          <p:nvPr/>
        </p:nvSpPr>
        <p:spPr>
          <a:xfrm>
            <a:off x="4572000" y="1662722"/>
            <a:ext cx="4572000" cy="2314544"/>
          </a:xfrm>
          <a:prstGeom prst="rect">
            <a:avLst/>
          </a:prstGeom>
          <a:noFill/>
        </p:spPr>
        <p:txBody>
          <a:bodyPr wrap="square">
            <a:spAutoFit/>
          </a:bodyPr>
          <a:lstStyle/>
          <a:p>
            <a:pPr marL="285750" lvl="0" indent="-285750" algn="just">
              <a:lnSpc>
                <a:spcPct val="150000"/>
              </a:lnSpc>
              <a:buFont typeface="Wingdings" panose="05000000000000000000" pitchFamily="2" charset="2"/>
              <a:buChar char="ü"/>
            </a:pPr>
            <a:r>
              <a:rPr lang="vi-VN" sz="1400" dirty="0"/>
              <a:t>Tự động tính toán số giờ làm việc </a:t>
            </a:r>
          </a:p>
          <a:p>
            <a:pPr marL="285750" lvl="0" indent="-285750" algn="just">
              <a:lnSpc>
                <a:spcPct val="150000"/>
              </a:lnSpc>
              <a:buFont typeface="Wingdings" panose="05000000000000000000" pitchFamily="2" charset="2"/>
              <a:buChar char="ü"/>
            </a:pPr>
            <a:r>
              <a:rPr lang="vi-VN" sz="1400" dirty="0"/>
              <a:t>Tìm kiếm nhân viên </a:t>
            </a:r>
          </a:p>
          <a:p>
            <a:pPr marL="285750" lvl="0" indent="-285750" algn="just">
              <a:lnSpc>
                <a:spcPct val="150000"/>
              </a:lnSpc>
              <a:buFont typeface="Wingdings" panose="05000000000000000000" pitchFamily="2" charset="2"/>
              <a:buChar char="ü"/>
            </a:pPr>
            <a:r>
              <a:rPr lang="vi-VN" sz="1400" dirty="0"/>
              <a:t>Thống kê </a:t>
            </a:r>
            <a:r>
              <a:rPr lang="en-US" sz="1400" dirty="0" err="1"/>
              <a:t>tình</a:t>
            </a:r>
            <a:r>
              <a:rPr lang="en-US" sz="1400" dirty="0"/>
              <a:t> </a:t>
            </a:r>
            <a:r>
              <a:rPr lang="en-US" sz="1400" dirty="0" err="1"/>
              <a:t>trạng</a:t>
            </a:r>
            <a:r>
              <a:rPr lang="en-US" sz="1400" dirty="0"/>
              <a:t> </a:t>
            </a:r>
            <a:r>
              <a:rPr lang="en-US" sz="1400" dirty="0" err="1"/>
              <a:t>chấm</a:t>
            </a:r>
            <a:r>
              <a:rPr lang="en-US" sz="1400" dirty="0"/>
              <a:t> </a:t>
            </a:r>
            <a:r>
              <a:rPr lang="en-US" sz="1400" dirty="0" err="1"/>
              <a:t>công</a:t>
            </a:r>
            <a:r>
              <a:rPr lang="en-US" sz="1400" dirty="0"/>
              <a:t> </a:t>
            </a:r>
            <a:r>
              <a:rPr lang="vi-VN" sz="1400" dirty="0"/>
              <a:t>của </a:t>
            </a:r>
            <a:r>
              <a:rPr lang="en-US" sz="1400" dirty="0" err="1"/>
              <a:t>nhân</a:t>
            </a:r>
            <a:r>
              <a:rPr lang="en-US" sz="1400" dirty="0"/>
              <a:t> </a:t>
            </a:r>
            <a:r>
              <a:rPr lang="en-US" sz="1400" dirty="0" err="1"/>
              <a:t>viên</a:t>
            </a:r>
            <a:r>
              <a:rPr lang="en-US" sz="1400" dirty="0"/>
              <a:t> </a:t>
            </a:r>
            <a:r>
              <a:rPr lang="vi-VN" sz="1400" dirty="0"/>
              <a:t>theo tháng</a:t>
            </a:r>
            <a:r>
              <a:rPr lang="en-US" sz="1400" dirty="0"/>
              <a:t> </a:t>
            </a:r>
          </a:p>
          <a:p>
            <a:pPr marL="285750" lvl="0" indent="-285750" algn="just">
              <a:lnSpc>
                <a:spcPct val="150000"/>
              </a:lnSpc>
              <a:buFont typeface="Wingdings" panose="05000000000000000000" pitchFamily="2" charset="2"/>
              <a:buChar char="ü"/>
            </a:pPr>
            <a:r>
              <a:rPr lang="vi-VN" sz="1400" dirty="0"/>
              <a:t>Thống kê </a:t>
            </a:r>
            <a:r>
              <a:rPr lang="en-US" sz="1400" dirty="0" err="1"/>
              <a:t>hiệu</a:t>
            </a:r>
            <a:r>
              <a:rPr lang="en-US" sz="1400" dirty="0"/>
              <a:t> </a:t>
            </a:r>
            <a:r>
              <a:rPr lang="en-US" sz="1400" dirty="0" err="1"/>
              <a:t>suất</a:t>
            </a:r>
            <a:r>
              <a:rPr lang="en-US" sz="1400" dirty="0"/>
              <a:t> </a:t>
            </a:r>
            <a:r>
              <a:rPr lang="vi-VN" sz="1400" dirty="0"/>
              <a:t>chấm công theo tháng</a:t>
            </a:r>
            <a:r>
              <a:rPr lang="en-US" sz="1400" dirty="0"/>
              <a:t> </a:t>
            </a:r>
          </a:p>
          <a:p>
            <a:pPr marL="285750" lvl="0" indent="-285750" algn="just">
              <a:lnSpc>
                <a:spcPct val="150000"/>
              </a:lnSpc>
              <a:buFont typeface="Wingdings" panose="05000000000000000000" pitchFamily="2" charset="2"/>
              <a:buChar char="ü"/>
            </a:pPr>
            <a:r>
              <a:rPr lang="en-US" sz="1400" dirty="0" err="1"/>
              <a:t>Chỉnh</a:t>
            </a:r>
            <a:r>
              <a:rPr lang="en-US" sz="1400" dirty="0"/>
              <a:t> </a:t>
            </a:r>
            <a:r>
              <a:rPr lang="en-US" sz="1400" dirty="0" err="1"/>
              <a:t>sửa</a:t>
            </a:r>
            <a:r>
              <a:rPr lang="en-US" sz="1400" dirty="0"/>
              <a:t> </a:t>
            </a:r>
            <a:r>
              <a:rPr lang="en-US" sz="1400" dirty="0" err="1"/>
              <a:t>thời</a:t>
            </a:r>
            <a:r>
              <a:rPr lang="en-US" sz="1400" dirty="0"/>
              <a:t> </a:t>
            </a:r>
            <a:r>
              <a:rPr lang="en-US" sz="1400" dirty="0" err="1"/>
              <a:t>gian</a:t>
            </a:r>
            <a:r>
              <a:rPr lang="en-US" sz="1400" dirty="0"/>
              <a:t> </a:t>
            </a:r>
            <a:r>
              <a:rPr lang="en-US" sz="1400" dirty="0" err="1"/>
              <a:t>điểm</a:t>
            </a:r>
            <a:r>
              <a:rPr lang="en-US" sz="1400" dirty="0"/>
              <a:t> </a:t>
            </a:r>
            <a:r>
              <a:rPr lang="en-US" sz="1400" dirty="0" err="1"/>
              <a:t>danh</a:t>
            </a:r>
            <a:r>
              <a:rPr lang="en-US" sz="1400" dirty="0"/>
              <a:t> </a:t>
            </a:r>
          </a:p>
          <a:p>
            <a:pPr marL="285750" indent="-285750" algn="just">
              <a:lnSpc>
                <a:spcPct val="150000"/>
              </a:lnSpc>
              <a:buFont typeface="Wingdings" panose="05000000000000000000" pitchFamily="2" charset="2"/>
              <a:buChar char="ü"/>
            </a:pPr>
            <a:r>
              <a:rPr lang="en-US" sz="1400" dirty="0" err="1"/>
              <a:t>Chỉnh</a:t>
            </a:r>
            <a:r>
              <a:rPr lang="en-US" sz="1400" dirty="0"/>
              <a:t> </a:t>
            </a:r>
            <a:r>
              <a:rPr lang="en-US" sz="1400" dirty="0" err="1"/>
              <a:t>sửa</a:t>
            </a:r>
            <a:r>
              <a:rPr lang="en-US" sz="1400" dirty="0"/>
              <a:t> </a:t>
            </a:r>
            <a:r>
              <a:rPr lang="en-US" sz="1400" dirty="0" err="1"/>
              <a:t>tình</a:t>
            </a:r>
            <a:r>
              <a:rPr lang="en-US" sz="1400" dirty="0"/>
              <a:t> </a:t>
            </a:r>
            <a:r>
              <a:rPr lang="en-US" sz="1400" dirty="0" err="1"/>
              <a:t>trạng</a:t>
            </a:r>
            <a:r>
              <a:rPr lang="en-US" sz="1400" dirty="0"/>
              <a:t> </a:t>
            </a:r>
            <a:r>
              <a:rPr lang="en-US" sz="1400" dirty="0" err="1"/>
              <a:t>chấm</a:t>
            </a:r>
            <a:r>
              <a:rPr lang="en-US" sz="1400" dirty="0"/>
              <a:t> </a:t>
            </a:r>
            <a:r>
              <a:rPr lang="en-US" sz="1400" dirty="0" err="1"/>
              <a:t>công</a:t>
            </a:r>
            <a:r>
              <a:rPr lang="en-US" sz="1400" dirty="0"/>
              <a:t> </a:t>
            </a:r>
            <a:endParaRPr lang="en-US" sz="1600" dirty="0">
              <a:solidFill>
                <a:srgbClr val="FF0000"/>
              </a:solidFill>
            </a:endParaRPr>
          </a:p>
        </p:txBody>
      </p:sp>
    </p:spTree>
    <p:extLst>
      <p:ext uri="{BB962C8B-B14F-4D97-AF65-F5344CB8AC3E}">
        <p14:creationId xmlns:p14="http://schemas.microsoft.com/office/powerpoint/2010/main" val="2276042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210849" y="2208970"/>
            <a:ext cx="4557181" cy="72556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b="1" dirty="0">
                <a:latin typeface="Tahoma" panose="020B0604030504040204" pitchFamily="34" charset="0"/>
                <a:ea typeface="Tahoma" panose="020B0604030504040204" pitchFamily="34" charset="0"/>
                <a:cs typeface="Tahoma" panose="020B0604030504040204" pitchFamily="34" charset="0"/>
              </a:rPr>
              <a:t>CLASS DIAGRAM</a:t>
            </a:r>
            <a:endParaRPr sz="4000" b="1" dirty="0">
              <a:latin typeface="Tahoma" panose="020B0604030504040204" pitchFamily="34" charset="0"/>
              <a:ea typeface="Tahoma" panose="020B0604030504040204" pitchFamily="34" charset="0"/>
              <a:cs typeface="Tahoma" panose="020B0604030504040204" pitchFamily="34" charset="0"/>
            </a:endParaRPr>
          </a:p>
        </p:txBody>
      </p:sp>
      <p:sp>
        <p:nvSpPr>
          <p:cNvPr id="728" name="Google Shape;728;p46"/>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a:latin typeface="Tahoma" panose="020B0604030504040204" pitchFamily="34" charset="0"/>
                <a:ea typeface="Tahoma" panose="020B0604030504040204" pitchFamily="34" charset="0"/>
                <a:cs typeface="Tahoma" panose="020B0604030504040204" pitchFamily="34" charset="0"/>
              </a:rPr>
              <a:t>04</a:t>
            </a:r>
            <a:endParaRPr sz="5400" b="1">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F8EA87-8E71-D07C-E68E-F232C33E7D9C}"/>
              </a:ext>
            </a:extLst>
          </p:cNvPr>
          <p:cNvPicPr>
            <a:picLocks noChangeAspect="1"/>
          </p:cNvPicPr>
          <p:nvPr/>
        </p:nvPicPr>
        <p:blipFill>
          <a:blip r:embed="rId2"/>
          <a:stretch>
            <a:fillRect/>
          </a:stretch>
        </p:blipFill>
        <p:spPr>
          <a:xfrm>
            <a:off x="793556" y="15743"/>
            <a:ext cx="7556888" cy="5112013"/>
          </a:xfrm>
          <a:prstGeom prst="rect">
            <a:avLst/>
          </a:prstGeom>
        </p:spPr>
      </p:pic>
    </p:spTree>
    <p:extLst>
      <p:ext uri="{BB962C8B-B14F-4D97-AF65-F5344CB8AC3E}">
        <p14:creationId xmlns:p14="http://schemas.microsoft.com/office/powerpoint/2010/main" val="3790873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8"/>
        <p:cNvGrpSpPr/>
        <p:nvPr/>
      </p:nvGrpSpPr>
      <p:grpSpPr>
        <a:xfrm>
          <a:off x="0" y="0"/>
          <a:ext cx="0" cy="0"/>
          <a:chOff x="0" y="0"/>
          <a:chExt cx="0" cy="0"/>
        </a:xfrm>
      </p:grpSpPr>
      <p:sp>
        <p:nvSpPr>
          <p:cNvPr id="749" name="Google Shape;749;p48"/>
          <p:cNvSpPr txBox="1">
            <a:spLocks noGrp="1"/>
          </p:cNvSpPr>
          <p:nvPr>
            <p:ph type="ctrTitle"/>
          </p:nvPr>
        </p:nvSpPr>
        <p:spPr>
          <a:xfrm flipH="1">
            <a:off x="2726850" y="3214355"/>
            <a:ext cx="36903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Tahoma" panose="020B0604030504040204" pitchFamily="34" charset="0"/>
                <a:ea typeface="Tahoma" panose="020B0604030504040204" pitchFamily="34" charset="0"/>
                <a:cs typeface="Tahoma" panose="020B0604030504040204" pitchFamily="34" charset="0"/>
              </a:rPr>
              <a:t>DEMO</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750" name="Google Shape;750;p48"/>
          <p:cNvSpPr txBox="1">
            <a:spLocks noGrp="1"/>
          </p:cNvSpPr>
          <p:nvPr>
            <p:ph type="title" idx="2"/>
          </p:nvPr>
        </p:nvSpPr>
        <p:spPr>
          <a:xfrm flipH="1">
            <a:off x="3451650" y="1351346"/>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a:latin typeface="Tahoma" panose="020B0604030504040204" pitchFamily="34" charset="0"/>
                <a:ea typeface="Tahoma" panose="020B0604030504040204" pitchFamily="34" charset="0"/>
                <a:cs typeface="Tahoma" panose="020B0604030504040204" pitchFamily="34" charset="0"/>
              </a:rPr>
              <a:t>05</a:t>
            </a:r>
            <a:endParaRPr sz="5400" b="1">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7"/>
          <p:cNvSpPr txBox="1">
            <a:spLocks noGrp="1"/>
          </p:cNvSpPr>
          <p:nvPr>
            <p:ph type="title"/>
          </p:nvPr>
        </p:nvSpPr>
        <p:spPr>
          <a:xfrm>
            <a:off x="144207" y="523199"/>
            <a:ext cx="8870953"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chemeClr val="accent1"/>
                </a:solidFill>
                <a:latin typeface="Tahoma" panose="020B0604030504040204" pitchFamily="34" charset="0"/>
                <a:ea typeface="Tahoma" panose="020B0604030504040204" pitchFamily="34" charset="0"/>
                <a:cs typeface="Tahoma" panose="020B0604030504040204" pitchFamily="34" charset="0"/>
              </a:rPr>
              <a:t>THÀNH VIÊN THỰC HIỆN ĐỀ TÀI</a:t>
            </a:r>
            <a:endParaRPr sz="40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19" name="Google Shape;281;p25">
            <a:extLst>
              <a:ext uri="{FF2B5EF4-FFF2-40B4-BE49-F238E27FC236}">
                <a16:creationId xmlns:a16="http://schemas.microsoft.com/office/drawing/2014/main" id="{5E1B96B8-D987-5014-4439-59CC6AE92953}"/>
              </a:ext>
            </a:extLst>
          </p:cNvPr>
          <p:cNvSpPr txBox="1">
            <a:spLocks/>
          </p:cNvSpPr>
          <p:nvPr/>
        </p:nvSpPr>
        <p:spPr>
          <a:xfrm>
            <a:off x="1143319" y="2019034"/>
            <a:ext cx="2616178" cy="7198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NGÔ BÙI TUẤN ANH</a:t>
            </a:r>
            <a:br>
              <a:rPr lang="en-US" sz="1600" dirty="0">
                <a:solidFill>
                  <a:schemeClr val="tx1"/>
                </a:solidFill>
                <a:latin typeface="Roboto Black" panose="02000000000000000000" pitchFamily="2" charset="0"/>
                <a:ea typeface="Roboto Black" panose="02000000000000000000" pitchFamily="2" charset="0"/>
                <a:cs typeface="Roboto Black" panose="02000000000000000000" pitchFamily="2" charset="0"/>
              </a:rPr>
            </a:br>
            <a:r>
              <a:rPr lang="en-US" sz="1600"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19110163</a:t>
            </a:r>
          </a:p>
        </p:txBody>
      </p:sp>
      <p:sp>
        <p:nvSpPr>
          <p:cNvPr id="20" name="Google Shape;279;p25">
            <a:extLst>
              <a:ext uri="{FF2B5EF4-FFF2-40B4-BE49-F238E27FC236}">
                <a16:creationId xmlns:a16="http://schemas.microsoft.com/office/drawing/2014/main" id="{88BD80BD-89B4-47F3-4DA3-BAD4DABE6741}"/>
              </a:ext>
            </a:extLst>
          </p:cNvPr>
          <p:cNvSpPr txBox="1">
            <a:spLocks/>
          </p:cNvSpPr>
          <p:nvPr/>
        </p:nvSpPr>
        <p:spPr>
          <a:xfrm>
            <a:off x="5546762" y="2063946"/>
            <a:ext cx="2784764" cy="63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sz="1600" dirty="0">
                <a:solidFill>
                  <a:schemeClr val="tx1"/>
                </a:solidFill>
              </a:rPr>
              <a:t>LÊ NGUYỄN ĐỨC MẠNH</a:t>
            </a:r>
            <a:br>
              <a:rPr lang="en-US" sz="1600" dirty="0">
                <a:solidFill>
                  <a:schemeClr val="tx1"/>
                </a:solidFill>
              </a:rPr>
            </a:br>
            <a:r>
              <a:rPr lang="en-US" sz="1600" dirty="0">
                <a:solidFill>
                  <a:schemeClr val="tx1"/>
                </a:solidFill>
              </a:rPr>
              <a:t>19110240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0"/>
          <p:cNvSpPr/>
          <p:nvPr/>
        </p:nvSpPr>
        <p:spPr>
          <a:xfrm>
            <a:off x="3164700" y="834272"/>
            <a:ext cx="6691200" cy="7161528"/>
          </a:xfrm>
          <a:prstGeom prst="ellipse">
            <a:avLst/>
          </a:prstGeom>
          <a:solidFill>
            <a:schemeClr val="l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dirty="0"/>
          </a:p>
        </p:txBody>
      </p:sp>
      <p:sp>
        <p:nvSpPr>
          <p:cNvPr id="324" name="Google Shape;324;p40"/>
          <p:cNvSpPr txBox="1">
            <a:spLocks noGrp="1"/>
          </p:cNvSpPr>
          <p:nvPr>
            <p:ph type="title"/>
          </p:nvPr>
        </p:nvSpPr>
        <p:spPr>
          <a:xfrm>
            <a:off x="1737198" y="230222"/>
            <a:ext cx="5823968"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chemeClr val="accent1"/>
                </a:solidFill>
                <a:latin typeface="Tahoma" panose="020B0604030504040204" pitchFamily="34" charset="0"/>
                <a:ea typeface="Tahoma" panose="020B0604030504040204" pitchFamily="34" charset="0"/>
                <a:cs typeface="Tahoma" panose="020B0604030504040204" pitchFamily="34" charset="0"/>
              </a:rPr>
              <a:t>TÀI LIỆU THAM KHẢO</a:t>
            </a:r>
            <a:endParaRPr sz="40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4DBB26BD-F504-FD61-4F9E-0D48781AEC15}"/>
              </a:ext>
            </a:extLst>
          </p:cNvPr>
          <p:cNvSpPr/>
          <p:nvPr/>
        </p:nvSpPr>
        <p:spPr>
          <a:xfrm>
            <a:off x="4649182" y="1502097"/>
            <a:ext cx="4302000" cy="2797625"/>
          </a:xfrm>
          <a:prstGeom prst="rect">
            <a:avLst/>
          </a:prstGeom>
        </p:spPr>
        <p:txBody>
          <a:bodyPr wrap="square">
            <a:spAutoFit/>
          </a:bodyPr>
          <a:lstStyle/>
          <a:p>
            <a:pPr marL="0" marR="0" algn="just">
              <a:lnSpc>
                <a:spcPct val="115000"/>
              </a:lnSpc>
              <a:spcBef>
                <a:spcPts val="0"/>
              </a:spcBef>
              <a:spcAft>
                <a:spcPts val="0"/>
              </a:spcAft>
            </a:pPr>
            <a:r>
              <a:rPr lang="vi-VN" dirty="0">
                <a:effectLst/>
                <a:latin typeface="Times New Roman" panose="02020603050405020304" pitchFamily="18" charset="0"/>
                <a:ea typeface="Times New Roman" panose="02020603050405020304" pitchFamily="18" charset="0"/>
              </a:rPr>
              <a:t>[1]</a:t>
            </a:r>
            <a:r>
              <a:rPr lang="vi-VN" b="1" dirty="0">
                <a:effectLst/>
                <a:latin typeface="Times New Roman" panose="02020603050405020304" pitchFamily="18" charset="0"/>
                <a:ea typeface="Times New Roman" panose="02020603050405020304" pitchFamily="18" charset="0"/>
              </a:rPr>
              <a:t> </a:t>
            </a:r>
            <a:r>
              <a:rPr lang="vi-VN" u="sng" dirty="0">
                <a:solidFill>
                  <a:srgbClr val="0070C0"/>
                </a:solidFill>
                <a:effectLst/>
                <a:highlight>
                  <a:srgbClr val="FFFFFF"/>
                </a:highligh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xmlns="" val="tx"/>
                    </a:ext>
                  </a:extLst>
                </a:hlinkClick>
              </a:rPr>
              <a:t>https://www.tensorflow.org/lite/android</a:t>
            </a:r>
            <a:endParaRPr lang="en-US" dirty="0">
              <a:solidFill>
                <a:srgbClr val="0070C0"/>
              </a:solidFill>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vi-VN" dirty="0">
                <a:effectLst/>
                <a:latin typeface="Times New Roman" panose="02020603050405020304" pitchFamily="18" charset="0"/>
                <a:ea typeface="Times New Roman" panose="02020603050405020304" pitchFamily="18" charset="0"/>
              </a:rPr>
              <a:t>[2]</a:t>
            </a:r>
            <a:r>
              <a:rPr lang="vi-VN" dirty="0">
                <a:solidFill>
                  <a:srgbClr val="222222"/>
                </a:solidFill>
                <a:effectLst/>
                <a:highlight>
                  <a:srgbClr val="FFFFFF"/>
                </a:highlight>
                <a:latin typeface="Times New Roman" panose="02020603050405020304" pitchFamily="18" charset="0"/>
                <a:ea typeface="Times New Roman" panose="02020603050405020304" pitchFamily="18" charset="0"/>
              </a:rPr>
              <a:t> </a:t>
            </a:r>
            <a:r>
              <a:rPr lang="vi-VN" u="sng" dirty="0">
                <a:solidFill>
                  <a:srgbClr val="0070C0"/>
                </a:solidFill>
                <a:effectLst/>
                <a:highlight>
                  <a:srgbClr val="FFFFFF"/>
                </a:highligh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xmlns="" val="tx"/>
                    </a:ext>
                  </a:extLst>
                </a:hlinkClick>
              </a:rPr>
              <a:t>https://topdev.vn/blog/tensorflow-la-gi/#giai-phap-se-la-gi</a:t>
            </a:r>
            <a:r>
              <a:rPr lang="en-US" u="sng" dirty="0">
                <a:solidFill>
                  <a:srgbClr val="0070C0"/>
                </a:solidFill>
                <a:effectLst/>
                <a:highlight>
                  <a:srgbClr val="FFFFFF"/>
                </a:highlight>
                <a:latin typeface="Times New Roman" panose="02020603050405020304" pitchFamily="18" charset="0"/>
                <a:ea typeface="Times New Roman" panose="02020603050405020304" pitchFamily="18" charset="0"/>
              </a:rPr>
              <a:t> </a:t>
            </a:r>
            <a:endParaRPr lang="en-US" dirty="0">
              <a:solidFill>
                <a:srgbClr val="0070C0"/>
              </a:solidFill>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vi-VN" dirty="0">
                <a:effectLst/>
                <a:latin typeface="Times New Roman" panose="02020603050405020304" pitchFamily="18" charset="0"/>
                <a:ea typeface="Times New Roman" panose="02020603050405020304" pitchFamily="18" charset="0"/>
              </a:rPr>
              <a:t>[3]</a:t>
            </a:r>
            <a:r>
              <a:rPr lang="vi-VN" dirty="0">
                <a:solidFill>
                  <a:srgbClr val="222222"/>
                </a:solidFill>
                <a:effectLst/>
                <a:highlight>
                  <a:srgbClr val="FFFFFF"/>
                </a:highlight>
                <a:latin typeface="Times New Roman" panose="02020603050405020304" pitchFamily="18" charset="0"/>
                <a:ea typeface="Times New Roman" panose="02020603050405020304" pitchFamily="18" charset="0"/>
              </a:rPr>
              <a:t> </a:t>
            </a:r>
            <a:r>
              <a:rPr lang="vi-VN" u="sng" dirty="0">
                <a:solidFill>
                  <a:srgbClr val="0070C0"/>
                </a:solidFill>
                <a:effectLst/>
                <a:highlight>
                  <a:srgbClr val="FFFFFF"/>
                </a:highligh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xmlns="" val="tx"/>
                    </a:ext>
                  </a:extLst>
                </a:hlinkClick>
              </a:rPr>
              <a:t>https://firebase.google.com/docs/database</a:t>
            </a:r>
            <a:endParaRPr lang="en-US" dirty="0">
              <a:solidFill>
                <a:srgbClr val="0070C0"/>
              </a:solidFill>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vi-VN" dirty="0">
                <a:effectLst/>
                <a:latin typeface="Times New Roman" panose="02020603050405020304" pitchFamily="18" charset="0"/>
                <a:ea typeface="Times New Roman" panose="02020603050405020304" pitchFamily="18" charset="0"/>
              </a:rPr>
              <a:t>[4]</a:t>
            </a:r>
            <a:r>
              <a:rPr lang="vi-VN" dirty="0">
                <a:solidFill>
                  <a:srgbClr val="222222"/>
                </a:solidFill>
                <a:effectLst/>
                <a:highlight>
                  <a:srgbClr val="FFFFFF"/>
                </a:highlight>
                <a:latin typeface="Times New Roman" panose="02020603050405020304" pitchFamily="18" charset="0"/>
                <a:ea typeface="Times New Roman" panose="02020603050405020304" pitchFamily="18" charset="0"/>
              </a:rPr>
              <a:t> </a:t>
            </a:r>
            <a:r>
              <a:rPr lang="vi-VN" u="sng" dirty="0">
                <a:solidFill>
                  <a:srgbClr val="0070C0"/>
                </a:solidFill>
                <a:effectLst/>
                <a:highlight>
                  <a:srgbClr val="FFFFFF"/>
                </a:highligh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xmlns="" val="tx"/>
                    </a:ext>
                  </a:extLst>
                </a:hlinkClick>
              </a:rPr>
              <a:t>https://viblo.asia/p/tim-hieu-so-luoc-ve-firebase-Eb85oeOmZ2G</a:t>
            </a:r>
            <a:endParaRPr lang="en-US" dirty="0">
              <a:solidFill>
                <a:srgbClr val="0070C0"/>
              </a:solidFill>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vi-VN" dirty="0">
                <a:solidFill>
                  <a:srgbClr val="222222"/>
                </a:solidFill>
                <a:effectLst/>
                <a:highlight>
                  <a:srgbClr val="FFFFFF"/>
                </a:highlight>
                <a:latin typeface="Times New Roman" panose="02020603050405020304" pitchFamily="18" charset="0"/>
                <a:ea typeface="Times New Roman" panose="02020603050405020304" pitchFamily="18" charset="0"/>
              </a:rPr>
              <a:t>[5] </a:t>
            </a:r>
            <a:r>
              <a:rPr lang="vi-VN" u="sng" dirty="0">
                <a:solidFill>
                  <a:srgbClr val="0070C0"/>
                </a:solidFill>
                <a:effectLst/>
                <a:highlight>
                  <a:srgbClr val="FFFFFF"/>
                </a:highlight>
                <a:latin typeface="Times New Roman" panose="02020603050405020304" pitchFamily="18" charset="0"/>
                <a:ea typeface="Times New Roman" panose="02020603050405020304" pitchFamily="18" charset="0"/>
                <a:hlinkClick r:id="rId8">
                  <a:extLst>
                    <a:ext uri="{A12FA001-AC4F-418D-AE19-62706E023703}">
                      <ahyp:hlinkClr xmlns:ahyp="http://schemas.microsoft.com/office/drawing/2018/hyperlinkcolor" xmlns="" val="tx"/>
                    </a:ext>
                  </a:extLst>
                </a:hlinkClick>
              </a:rPr>
              <a:t>https://github.com/estebanuri/face_recognition</a:t>
            </a:r>
            <a:endParaRPr lang="en-US" dirty="0">
              <a:solidFill>
                <a:srgbClr val="0070C0"/>
              </a:solidFill>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vi-VN" dirty="0">
                <a:solidFill>
                  <a:srgbClr val="222222"/>
                </a:solidFill>
                <a:effectLst/>
                <a:highlight>
                  <a:srgbClr val="FFFFFF"/>
                </a:highlight>
                <a:latin typeface="Times New Roman" panose="02020603050405020304" pitchFamily="18" charset="0"/>
                <a:ea typeface="Times New Roman" panose="02020603050405020304" pitchFamily="18" charset="0"/>
              </a:rPr>
              <a:t>[6]</a:t>
            </a:r>
            <a:r>
              <a:rPr lang="en-US" dirty="0">
                <a:solidFill>
                  <a:srgbClr val="222222"/>
                </a:solidFill>
                <a:effectLst/>
                <a:highlight>
                  <a:srgbClr val="FFFFFF"/>
                </a:highlight>
                <a:latin typeface="Times New Roman" panose="02020603050405020304" pitchFamily="18" charset="0"/>
                <a:ea typeface="Times New Roman" panose="02020603050405020304" pitchFamily="18" charset="0"/>
              </a:rPr>
              <a:t> </a:t>
            </a:r>
            <a:r>
              <a:rPr lang="vi-VN" u="sng" dirty="0">
                <a:solidFill>
                  <a:srgbClr val="0070C0"/>
                </a:solidFill>
                <a:effectLst/>
                <a:highlight>
                  <a:srgbClr val="FFFFFF"/>
                </a:highlight>
                <a:latin typeface="Times New Roman" panose="02020603050405020304" pitchFamily="18" charset="0"/>
                <a:ea typeface="Times New Roman" panose="02020603050405020304" pitchFamily="18" charset="0"/>
                <a:hlinkClick r:id="rId9">
                  <a:extLst>
                    <a:ext uri="{A12FA001-AC4F-418D-AE19-62706E023703}">
                      <ahyp:hlinkClr xmlns:ahyp="http://schemas.microsoft.com/office/drawing/2018/hyperlinkcolor" xmlns="" val="tx"/>
                    </a:ext>
                  </a:extLst>
                </a:hlinkClick>
              </a:rPr>
              <a:t>https://www.youtube.com/watch?v=rpRlRaywVa0</a:t>
            </a:r>
            <a:endParaRPr lang="en-US" dirty="0">
              <a:solidFill>
                <a:srgbClr val="0070C0"/>
              </a:solidFill>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vi-VN" dirty="0">
                <a:effectLst/>
                <a:latin typeface="Times New Roman" panose="02020603050405020304" pitchFamily="18" charset="0"/>
                <a:ea typeface="Times New Roman" panose="02020603050405020304" pitchFamily="18" charset="0"/>
              </a:rPr>
              <a:t>Link Sequence vs use case: </a:t>
            </a:r>
            <a:r>
              <a:rPr lang="vi-VN" u="sng" dirty="0">
                <a:solidFill>
                  <a:srgbClr val="0070C0"/>
                </a:solidFill>
                <a:effectLst/>
                <a:latin typeface="Times New Roman" panose="02020603050405020304" pitchFamily="18" charset="0"/>
                <a:ea typeface="Times New Roman" panose="02020603050405020304" pitchFamily="18" charset="0"/>
                <a:hlinkClick r:id="rId10">
                  <a:extLst>
                    <a:ext uri="{A12FA001-AC4F-418D-AE19-62706E023703}">
                      <ahyp:hlinkClr xmlns:ahyp="http://schemas.microsoft.com/office/drawing/2018/hyperlinkcolor" xmlns="" val="tx"/>
                    </a:ext>
                  </a:extLst>
                </a:hlinkClick>
              </a:rPr>
              <a:t>https://app.diagrams.net/#G1vBsqBSePVFvFfZcTxXMPW8RgIYvSOF1f</a:t>
            </a:r>
            <a:endParaRPr lang="en-US" dirty="0">
              <a:solidFill>
                <a:srgbClr val="0070C0"/>
              </a:solidFill>
              <a:effectLst/>
              <a:latin typeface="Arial" panose="020B0604020202020204" pitchFamily="34" charset="0"/>
              <a:ea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2" name="Title 1">
            <a:extLst>
              <a:ext uri="{FF2B5EF4-FFF2-40B4-BE49-F238E27FC236}">
                <a16:creationId xmlns:a16="http://schemas.microsoft.com/office/drawing/2014/main" id="{E0B9B1FD-9C0E-DF77-D309-E5E6D2BFE7A9}"/>
              </a:ext>
            </a:extLst>
          </p:cNvPr>
          <p:cNvSpPr>
            <a:spLocks noGrp="1"/>
          </p:cNvSpPr>
          <p:nvPr>
            <p:ph type="ctrTitle"/>
          </p:nvPr>
        </p:nvSpPr>
        <p:spPr>
          <a:xfrm>
            <a:off x="332609" y="1252199"/>
            <a:ext cx="3769470" cy="2796925"/>
          </a:xfrm>
        </p:spPr>
        <p:txBody>
          <a:bodyPr/>
          <a:lstStyle/>
          <a:p>
            <a:pPr algn="just"/>
            <a:r>
              <a:rPr lang="en-US" sz="4400" dirty="0" err="1">
                <a:latin typeface="Tahoma" panose="020B0604030504040204" pitchFamily="34" charset="0"/>
                <a:ea typeface="Tahoma" panose="020B0604030504040204" pitchFamily="34" charset="0"/>
                <a:cs typeface="Tahoma" panose="020B0604030504040204" pitchFamily="34" charset="0"/>
              </a:rPr>
              <a:t>Chúng</a:t>
            </a:r>
            <a:r>
              <a:rPr lang="en-US" sz="4400" dirty="0">
                <a:latin typeface="Tahoma" panose="020B0604030504040204" pitchFamily="34" charset="0"/>
                <a:ea typeface="Tahoma" panose="020B0604030504040204" pitchFamily="34" charset="0"/>
                <a:cs typeface="Tahoma" panose="020B0604030504040204" pitchFamily="34" charset="0"/>
              </a:rPr>
              <a:t> </a:t>
            </a:r>
            <a:r>
              <a:rPr lang="en-US" sz="4400" dirty="0" err="1">
                <a:latin typeface="Tahoma" panose="020B0604030504040204" pitchFamily="34" charset="0"/>
                <a:ea typeface="Tahoma" panose="020B0604030504040204" pitchFamily="34" charset="0"/>
                <a:cs typeface="Tahoma" panose="020B0604030504040204" pitchFamily="34" charset="0"/>
              </a:rPr>
              <a:t>em</a:t>
            </a:r>
            <a:r>
              <a:rPr lang="en-US" sz="4400" dirty="0">
                <a:latin typeface="Tahoma" panose="020B0604030504040204" pitchFamily="34" charset="0"/>
                <a:ea typeface="Tahoma" panose="020B0604030504040204" pitchFamily="34" charset="0"/>
                <a:cs typeface="Tahoma" panose="020B0604030504040204" pitchFamily="34" charset="0"/>
              </a:rPr>
              <a:t> </a:t>
            </a:r>
            <a:r>
              <a:rPr lang="en-US" sz="4400" dirty="0" err="1">
                <a:latin typeface="Tahoma" panose="020B0604030504040204" pitchFamily="34" charset="0"/>
                <a:ea typeface="Tahoma" panose="020B0604030504040204" pitchFamily="34" charset="0"/>
                <a:cs typeface="Tahoma" panose="020B0604030504040204" pitchFamily="34" charset="0"/>
              </a:rPr>
              <a:t>xin</a:t>
            </a:r>
            <a:r>
              <a:rPr lang="en-US" sz="4400" dirty="0">
                <a:latin typeface="Tahoma" panose="020B0604030504040204" pitchFamily="34" charset="0"/>
                <a:ea typeface="Tahoma" panose="020B0604030504040204" pitchFamily="34" charset="0"/>
                <a:cs typeface="Tahoma" panose="020B0604030504040204" pitchFamily="34" charset="0"/>
              </a:rPr>
              <a:t> </a:t>
            </a:r>
            <a:r>
              <a:rPr lang="en-US" sz="4400" dirty="0" err="1">
                <a:latin typeface="Tahoma" panose="020B0604030504040204" pitchFamily="34" charset="0"/>
                <a:ea typeface="Tahoma" panose="020B0604030504040204" pitchFamily="34" charset="0"/>
                <a:cs typeface="Tahoma" panose="020B0604030504040204" pitchFamily="34" charset="0"/>
              </a:rPr>
              <a:t>cảm</a:t>
            </a:r>
            <a:r>
              <a:rPr lang="en-US" sz="4400" dirty="0">
                <a:latin typeface="Tahoma" panose="020B0604030504040204" pitchFamily="34" charset="0"/>
                <a:ea typeface="Tahoma" panose="020B0604030504040204" pitchFamily="34" charset="0"/>
                <a:cs typeface="Tahoma" panose="020B0604030504040204" pitchFamily="34" charset="0"/>
              </a:rPr>
              <a:t> </a:t>
            </a:r>
            <a:r>
              <a:rPr lang="en-US" sz="4400" dirty="0" err="1">
                <a:latin typeface="Tahoma" panose="020B0604030504040204" pitchFamily="34" charset="0"/>
                <a:ea typeface="Tahoma" panose="020B0604030504040204" pitchFamily="34" charset="0"/>
                <a:cs typeface="Tahoma" panose="020B0604030504040204" pitchFamily="34" charset="0"/>
              </a:rPr>
              <a:t>ơn</a:t>
            </a:r>
            <a:r>
              <a:rPr lang="en-US" sz="4400" dirty="0">
                <a:latin typeface="Tahoma" panose="020B0604030504040204" pitchFamily="34" charset="0"/>
                <a:ea typeface="Tahoma" panose="020B0604030504040204" pitchFamily="34" charset="0"/>
                <a:cs typeface="Tahoma" panose="020B0604030504040204" pitchFamily="34" charset="0"/>
              </a:rPr>
              <a:t> </a:t>
            </a:r>
            <a:r>
              <a:rPr lang="en-US" sz="4400" dirty="0" err="1">
                <a:latin typeface="Tahoma" panose="020B0604030504040204" pitchFamily="34" charset="0"/>
                <a:ea typeface="Tahoma" panose="020B0604030504040204" pitchFamily="34" charset="0"/>
                <a:cs typeface="Tahoma" panose="020B0604030504040204" pitchFamily="34" charset="0"/>
              </a:rPr>
              <a:t>vì</a:t>
            </a:r>
            <a:r>
              <a:rPr lang="en-US" sz="4400" dirty="0">
                <a:latin typeface="Tahoma" panose="020B0604030504040204" pitchFamily="34" charset="0"/>
                <a:ea typeface="Tahoma" panose="020B0604030504040204" pitchFamily="34" charset="0"/>
                <a:cs typeface="Tahoma" panose="020B0604030504040204" pitchFamily="34" charset="0"/>
              </a:rPr>
              <a:t> </a:t>
            </a:r>
            <a:r>
              <a:rPr lang="en-US" sz="4400" dirty="0" err="1">
                <a:latin typeface="Tahoma" panose="020B0604030504040204" pitchFamily="34" charset="0"/>
                <a:ea typeface="Tahoma" panose="020B0604030504040204" pitchFamily="34" charset="0"/>
                <a:cs typeface="Tahoma" panose="020B0604030504040204" pitchFamily="34" charset="0"/>
              </a:rPr>
              <a:t>đã</a:t>
            </a:r>
            <a:r>
              <a:rPr lang="en-US" sz="4400" dirty="0">
                <a:latin typeface="Tahoma" panose="020B0604030504040204" pitchFamily="34" charset="0"/>
                <a:ea typeface="Tahoma" panose="020B0604030504040204" pitchFamily="34" charset="0"/>
                <a:cs typeface="Tahoma" panose="020B0604030504040204" pitchFamily="34" charset="0"/>
              </a:rPr>
              <a:t> </a:t>
            </a:r>
            <a:r>
              <a:rPr lang="en-US" sz="4400" dirty="0" err="1">
                <a:latin typeface="Tahoma" panose="020B0604030504040204" pitchFamily="34" charset="0"/>
                <a:ea typeface="Tahoma" panose="020B0604030504040204" pitchFamily="34" charset="0"/>
                <a:cs typeface="Tahoma" panose="020B0604030504040204" pitchFamily="34" charset="0"/>
              </a:rPr>
              <a:t>lắng</a:t>
            </a:r>
            <a:r>
              <a:rPr lang="en-US" sz="4400" dirty="0">
                <a:latin typeface="Tahoma" panose="020B0604030504040204" pitchFamily="34" charset="0"/>
                <a:ea typeface="Tahoma" panose="020B0604030504040204" pitchFamily="34" charset="0"/>
                <a:cs typeface="Tahoma" panose="020B0604030504040204" pitchFamily="34" charset="0"/>
              </a:rPr>
              <a:t> </a:t>
            </a:r>
            <a:r>
              <a:rPr lang="en-US" sz="4400" dirty="0" err="1">
                <a:latin typeface="Tahoma" panose="020B0604030504040204" pitchFamily="34" charset="0"/>
                <a:ea typeface="Tahoma" panose="020B0604030504040204" pitchFamily="34" charset="0"/>
                <a:cs typeface="Tahoma" panose="020B0604030504040204" pitchFamily="34" charset="0"/>
              </a:rPr>
              <a:t>nghe</a:t>
            </a:r>
            <a:r>
              <a:rPr lang="en-US" sz="4400" dirty="0">
                <a:latin typeface="Tahoma" panose="020B0604030504040204" pitchFamily="34" charset="0"/>
                <a:ea typeface="Tahoma" panose="020B0604030504040204" pitchFamily="34" charset="0"/>
                <a:cs typeface="Tahoma" panose="020B0604030504040204" pitchFamily="34" charset="0"/>
              </a:rPr>
              <a:t> </a:t>
            </a:r>
            <a:r>
              <a:rPr lang="en-US" sz="4400" dirty="0" err="1">
                <a:latin typeface="Tahoma" panose="020B0604030504040204" pitchFamily="34" charset="0"/>
                <a:ea typeface="Tahoma" panose="020B0604030504040204" pitchFamily="34" charset="0"/>
                <a:cs typeface="Tahoma" panose="020B0604030504040204" pitchFamily="34" charset="0"/>
              </a:rPr>
              <a:t>bài</a:t>
            </a:r>
            <a:r>
              <a:rPr lang="en-US" sz="4400" dirty="0">
                <a:latin typeface="Tahoma" panose="020B0604030504040204" pitchFamily="34" charset="0"/>
                <a:ea typeface="Tahoma" panose="020B0604030504040204" pitchFamily="34" charset="0"/>
                <a:cs typeface="Tahoma" panose="020B0604030504040204" pitchFamily="34" charset="0"/>
              </a:rPr>
              <a:t> </a:t>
            </a:r>
            <a:r>
              <a:rPr lang="en-US" sz="4400" dirty="0" err="1">
                <a:latin typeface="Tahoma" panose="020B0604030504040204" pitchFamily="34" charset="0"/>
                <a:ea typeface="Tahoma" panose="020B0604030504040204" pitchFamily="34" charset="0"/>
                <a:cs typeface="Tahoma" panose="020B0604030504040204" pitchFamily="34" charset="0"/>
              </a:rPr>
              <a:t>thuyết</a:t>
            </a:r>
            <a:r>
              <a:rPr lang="en-US" sz="4400" dirty="0">
                <a:latin typeface="Tahoma" panose="020B0604030504040204" pitchFamily="34" charset="0"/>
                <a:ea typeface="Tahoma" panose="020B0604030504040204" pitchFamily="34" charset="0"/>
                <a:cs typeface="Tahoma" panose="020B0604030504040204" pitchFamily="34" charset="0"/>
              </a:rPr>
              <a:t> </a:t>
            </a:r>
            <a:r>
              <a:rPr lang="en-US" sz="4400" dirty="0" err="1">
                <a:latin typeface="Tahoma" panose="020B0604030504040204" pitchFamily="34" charset="0"/>
                <a:ea typeface="Tahoma" panose="020B0604030504040204" pitchFamily="34" charset="0"/>
                <a:cs typeface="Tahoma" panose="020B0604030504040204" pitchFamily="34" charset="0"/>
              </a:rPr>
              <a:t>trình</a:t>
            </a:r>
            <a:r>
              <a:rPr lang="en-US" sz="4400" dirty="0">
                <a:latin typeface="Tahoma" panose="020B0604030504040204" pitchFamily="34" charset="0"/>
                <a:ea typeface="Tahoma" panose="020B0604030504040204" pitchFamily="34" charset="0"/>
                <a:cs typeface="Tahoma" panose="020B0604030504040204"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2421000" y="283608"/>
            <a:ext cx="4302000" cy="7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solidFill>
                  <a:schemeClr val="accent1"/>
                </a:solidFill>
                <a:latin typeface="Tahoma" panose="020B0604030504040204" pitchFamily="34" charset="0"/>
                <a:ea typeface="Tahoma" panose="020B0604030504040204" pitchFamily="34" charset="0"/>
                <a:cs typeface="Tahoma" panose="020B0604030504040204" pitchFamily="34" charset="0"/>
              </a:rPr>
              <a:t>NỘI DUNG</a:t>
            </a:r>
          </a:p>
        </p:txBody>
      </p:sp>
      <p:sp>
        <p:nvSpPr>
          <p:cNvPr id="142" name="Google Shape;142;p29"/>
          <p:cNvSpPr txBox="1">
            <a:spLocks noGrp="1"/>
          </p:cNvSpPr>
          <p:nvPr>
            <p:ph type="ctrTitle"/>
          </p:nvPr>
        </p:nvSpPr>
        <p:spPr>
          <a:xfrm flipH="1">
            <a:off x="691957" y="1684958"/>
            <a:ext cx="2504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latin typeface="Tahoma" panose="020B0604030504040204" pitchFamily="34" charset="0"/>
                <a:ea typeface="Tahoma" panose="020B0604030504040204" pitchFamily="34" charset="0"/>
                <a:cs typeface="Tahoma" panose="020B0604030504040204" pitchFamily="34" charset="0"/>
              </a:rPr>
              <a:t>TỔNG QUÁT</a:t>
            </a:r>
            <a:endParaRPr sz="2000" dirty="0">
              <a:latin typeface="Tahoma" panose="020B0604030504040204" pitchFamily="34" charset="0"/>
              <a:ea typeface="Tahoma" panose="020B0604030504040204" pitchFamily="34" charset="0"/>
              <a:cs typeface="Tahoma" panose="020B0604030504040204" pitchFamily="34" charset="0"/>
            </a:endParaRPr>
          </a:p>
        </p:txBody>
      </p:sp>
      <p:sp>
        <p:nvSpPr>
          <p:cNvPr id="144" name="Google Shape;144;p29"/>
          <p:cNvSpPr txBox="1">
            <a:spLocks noGrp="1"/>
          </p:cNvSpPr>
          <p:nvPr>
            <p:ph type="ctrTitle" idx="3"/>
          </p:nvPr>
        </p:nvSpPr>
        <p:spPr>
          <a:xfrm flipH="1">
            <a:off x="3385310" y="1678702"/>
            <a:ext cx="2384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latin typeface="Tahoma" panose="020B0604030504040204" pitchFamily="34" charset="0"/>
                <a:ea typeface="Tahoma" panose="020B0604030504040204" pitchFamily="34" charset="0"/>
                <a:cs typeface="Tahoma" panose="020B0604030504040204" pitchFamily="34" charset="0"/>
              </a:rPr>
              <a:t>KHẢO SÁT</a:t>
            </a:r>
            <a:endParaRPr sz="2000" dirty="0">
              <a:latin typeface="Tahoma" panose="020B0604030504040204" pitchFamily="34" charset="0"/>
              <a:ea typeface="Tahoma" panose="020B0604030504040204" pitchFamily="34" charset="0"/>
              <a:cs typeface="Tahoma" panose="020B0604030504040204" pitchFamily="34" charset="0"/>
            </a:endParaRPr>
          </a:p>
        </p:txBody>
      </p:sp>
      <p:sp>
        <p:nvSpPr>
          <p:cNvPr id="146" name="Google Shape;146;p29"/>
          <p:cNvSpPr txBox="1">
            <a:spLocks noGrp="1"/>
          </p:cNvSpPr>
          <p:nvPr>
            <p:ph type="ctrTitle" idx="6"/>
          </p:nvPr>
        </p:nvSpPr>
        <p:spPr>
          <a:xfrm flipH="1">
            <a:off x="5749249" y="1678702"/>
            <a:ext cx="2540027"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latin typeface="Tahoma" panose="020B0604030504040204" pitchFamily="34" charset="0"/>
                <a:ea typeface="Tahoma" panose="020B0604030504040204" pitchFamily="34" charset="0"/>
                <a:cs typeface="Tahoma" panose="020B0604030504040204" pitchFamily="34" charset="0"/>
              </a:rPr>
              <a:t>LƯỢC ĐỒ USE CASE</a:t>
            </a:r>
            <a:endParaRPr sz="2000" dirty="0">
              <a:latin typeface="Tahoma" panose="020B0604030504040204" pitchFamily="34" charset="0"/>
              <a:ea typeface="Tahoma" panose="020B0604030504040204" pitchFamily="34" charset="0"/>
              <a:cs typeface="Tahoma" panose="020B0604030504040204" pitchFamily="34" charset="0"/>
            </a:endParaRPr>
          </a:p>
        </p:txBody>
      </p:sp>
      <p:sp>
        <p:nvSpPr>
          <p:cNvPr id="148" name="Google Shape;148;p29"/>
          <p:cNvSpPr txBox="1">
            <a:spLocks noGrp="1"/>
          </p:cNvSpPr>
          <p:nvPr>
            <p:ph type="ctrTitle" idx="9"/>
          </p:nvPr>
        </p:nvSpPr>
        <p:spPr>
          <a:xfrm flipH="1">
            <a:off x="2038721" y="3375661"/>
            <a:ext cx="2460371"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latin typeface="Tahoma" panose="020B0604030504040204" pitchFamily="34" charset="0"/>
                <a:ea typeface="Tahoma" panose="020B0604030504040204" pitchFamily="34" charset="0"/>
                <a:cs typeface="Tahoma" panose="020B0604030504040204" pitchFamily="34" charset="0"/>
              </a:rPr>
              <a:t>CLASS DIAGRAM</a:t>
            </a:r>
            <a:endParaRPr sz="2000" dirty="0">
              <a:latin typeface="Tahoma" panose="020B0604030504040204" pitchFamily="34" charset="0"/>
              <a:ea typeface="Tahoma" panose="020B0604030504040204" pitchFamily="34" charset="0"/>
              <a:cs typeface="Tahoma" panose="020B0604030504040204" pitchFamily="34" charset="0"/>
            </a:endParaRPr>
          </a:p>
        </p:txBody>
      </p:sp>
      <p:sp>
        <p:nvSpPr>
          <p:cNvPr id="150" name="Google Shape;150;p29"/>
          <p:cNvSpPr txBox="1">
            <a:spLocks noGrp="1"/>
          </p:cNvSpPr>
          <p:nvPr>
            <p:ph type="ctrTitle" idx="15"/>
          </p:nvPr>
        </p:nvSpPr>
        <p:spPr>
          <a:xfrm flipH="1">
            <a:off x="4543460" y="3375661"/>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latin typeface="Tahoma" panose="020B0604030504040204" pitchFamily="34" charset="0"/>
                <a:ea typeface="Tahoma" panose="020B0604030504040204" pitchFamily="34" charset="0"/>
                <a:cs typeface="Tahoma" panose="020B0604030504040204" pitchFamily="34" charset="0"/>
              </a:rPr>
              <a:t>DEMO</a:t>
            </a:r>
            <a:endParaRPr sz="2000" dirty="0">
              <a:latin typeface="Tahoma" panose="020B0604030504040204" pitchFamily="34" charset="0"/>
              <a:ea typeface="Tahoma" panose="020B0604030504040204" pitchFamily="34" charset="0"/>
              <a:cs typeface="Tahoma" panose="020B0604030504040204" pitchFamily="34" charset="0"/>
            </a:endParaRPr>
          </a:p>
        </p:txBody>
      </p:sp>
      <p:sp>
        <p:nvSpPr>
          <p:cNvPr id="152" name="Google Shape;152;p29"/>
          <p:cNvSpPr txBox="1">
            <a:spLocks noGrp="1"/>
          </p:cNvSpPr>
          <p:nvPr>
            <p:ph type="title" idx="2"/>
          </p:nvPr>
        </p:nvSpPr>
        <p:spPr>
          <a:xfrm>
            <a:off x="1598089" y="1354055"/>
            <a:ext cx="691836"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latin typeface="Tahoma" panose="020B0604030504040204" pitchFamily="34" charset="0"/>
                <a:ea typeface="Tahoma" panose="020B0604030504040204" pitchFamily="34" charset="0"/>
                <a:cs typeface="Tahoma" panose="020B0604030504040204" pitchFamily="34" charset="0"/>
              </a:rPr>
              <a:t>01</a:t>
            </a:r>
            <a:endParaRPr sz="2800" b="1" dirty="0">
              <a:latin typeface="Tahoma" panose="020B0604030504040204" pitchFamily="34" charset="0"/>
              <a:ea typeface="Tahoma" panose="020B0604030504040204" pitchFamily="34" charset="0"/>
              <a:cs typeface="Tahoma" panose="020B0604030504040204" pitchFamily="34" charset="0"/>
            </a:endParaRPr>
          </a:p>
        </p:txBody>
      </p:sp>
      <p:sp>
        <p:nvSpPr>
          <p:cNvPr id="153" name="Google Shape;153;p29"/>
          <p:cNvSpPr txBox="1">
            <a:spLocks noGrp="1"/>
          </p:cNvSpPr>
          <p:nvPr>
            <p:ph type="title" idx="5"/>
          </p:nvPr>
        </p:nvSpPr>
        <p:spPr>
          <a:xfrm>
            <a:off x="4088784" y="1354055"/>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latin typeface="Tahoma" panose="020B0604030504040204" pitchFamily="34" charset="0"/>
                <a:ea typeface="Tahoma" panose="020B0604030504040204" pitchFamily="34" charset="0"/>
                <a:cs typeface="Tahoma" panose="020B0604030504040204" pitchFamily="34" charset="0"/>
              </a:rPr>
              <a:t>02</a:t>
            </a:r>
            <a:endParaRPr sz="2800" b="1" dirty="0">
              <a:latin typeface="Tahoma" panose="020B0604030504040204" pitchFamily="34" charset="0"/>
              <a:ea typeface="Tahoma" panose="020B0604030504040204" pitchFamily="34" charset="0"/>
              <a:cs typeface="Tahoma" panose="020B0604030504040204" pitchFamily="34" charset="0"/>
            </a:endParaRPr>
          </a:p>
        </p:txBody>
      </p:sp>
      <p:sp>
        <p:nvSpPr>
          <p:cNvPr id="154" name="Google Shape;154;p29"/>
          <p:cNvSpPr txBox="1">
            <a:spLocks noGrp="1"/>
          </p:cNvSpPr>
          <p:nvPr>
            <p:ph type="title" idx="14"/>
          </p:nvPr>
        </p:nvSpPr>
        <p:spPr>
          <a:xfrm>
            <a:off x="2795207" y="3018538"/>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Tahoma" panose="020B0604030504040204" pitchFamily="34" charset="0"/>
                <a:ea typeface="Tahoma" panose="020B0604030504040204" pitchFamily="34" charset="0"/>
                <a:cs typeface="Tahoma" panose="020B0604030504040204" pitchFamily="34" charset="0"/>
              </a:rPr>
              <a:t>04</a:t>
            </a:r>
            <a:endParaRPr sz="2800" b="1">
              <a:latin typeface="Tahoma" panose="020B0604030504040204" pitchFamily="34" charset="0"/>
              <a:ea typeface="Tahoma" panose="020B0604030504040204" pitchFamily="34" charset="0"/>
              <a:cs typeface="Tahoma" panose="020B0604030504040204" pitchFamily="34" charset="0"/>
            </a:endParaRPr>
          </a:p>
        </p:txBody>
      </p:sp>
      <p:sp>
        <p:nvSpPr>
          <p:cNvPr id="155" name="Google Shape;155;p29"/>
          <p:cNvSpPr txBox="1">
            <a:spLocks noGrp="1"/>
          </p:cNvSpPr>
          <p:nvPr>
            <p:ph type="title" idx="17"/>
          </p:nvPr>
        </p:nvSpPr>
        <p:spPr>
          <a:xfrm>
            <a:off x="5323997" y="3018538"/>
            <a:ext cx="9474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Tahoma" panose="020B0604030504040204" pitchFamily="34" charset="0"/>
                <a:ea typeface="Tahoma" panose="020B0604030504040204" pitchFamily="34" charset="0"/>
                <a:cs typeface="Tahoma" panose="020B0604030504040204" pitchFamily="34" charset="0"/>
              </a:rPr>
              <a:t>05 </a:t>
            </a:r>
            <a:endParaRPr sz="2800" b="1">
              <a:latin typeface="Tahoma" panose="020B0604030504040204" pitchFamily="34" charset="0"/>
              <a:ea typeface="Tahoma" panose="020B0604030504040204" pitchFamily="34" charset="0"/>
              <a:cs typeface="Tahoma" panose="020B0604030504040204" pitchFamily="34" charset="0"/>
            </a:endParaRPr>
          </a:p>
        </p:txBody>
      </p:sp>
      <p:sp>
        <p:nvSpPr>
          <p:cNvPr id="156" name="Google Shape;156;p29"/>
          <p:cNvSpPr txBox="1">
            <a:spLocks noGrp="1"/>
          </p:cNvSpPr>
          <p:nvPr>
            <p:ph type="title" idx="8"/>
          </p:nvPr>
        </p:nvSpPr>
        <p:spPr>
          <a:xfrm>
            <a:off x="6492613" y="1354524"/>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latin typeface="Tahoma" panose="020B0604030504040204" pitchFamily="34" charset="0"/>
                <a:ea typeface="Tahoma" panose="020B0604030504040204" pitchFamily="34" charset="0"/>
                <a:cs typeface="Tahoma" panose="020B0604030504040204" pitchFamily="34" charset="0"/>
              </a:rPr>
              <a:t>03</a:t>
            </a:r>
            <a:endParaRPr sz="28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b="1">
                <a:latin typeface="Tahoma" panose="020B0604030504040204" pitchFamily="34" charset="0"/>
                <a:ea typeface="Tahoma" panose="020B0604030504040204" pitchFamily="34" charset="0"/>
                <a:cs typeface="Tahoma" panose="020B0604030504040204" pitchFamily="34" charset="0"/>
              </a:rPr>
              <a:t>01</a:t>
            </a:r>
            <a:endParaRPr sz="4800" b="1">
              <a:latin typeface="Tahoma" panose="020B0604030504040204" pitchFamily="34" charset="0"/>
              <a:ea typeface="Tahoma" panose="020B0604030504040204" pitchFamily="34" charset="0"/>
              <a:cs typeface="Tahoma" panose="020B0604030504040204" pitchFamily="34" charset="0"/>
            </a:endParaRPr>
          </a:p>
        </p:txBody>
      </p:sp>
      <p:sp>
        <p:nvSpPr>
          <p:cNvPr id="162" name="Google Shape;162;p30"/>
          <p:cNvSpPr txBox="1">
            <a:spLocks noGrp="1"/>
          </p:cNvSpPr>
          <p:nvPr>
            <p:ph type="ctrTitle"/>
          </p:nvPr>
        </p:nvSpPr>
        <p:spPr>
          <a:xfrm>
            <a:off x="3924698" y="1929179"/>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b="1" dirty="0">
                <a:latin typeface="Tahoma" panose="020B0604030504040204" pitchFamily="34" charset="0"/>
                <a:ea typeface="Tahoma" panose="020B0604030504040204" pitchFamily="34" charset="0"/>
                <a:cs typeface="Tahoma" panose="020B0604030504040204" pitchFamily="34" charset="0"/>
              </a:rPr>
              <a:t>TỔNG QUÁT</a:t>
            </a:r>
            <a:endParaRPr sz="40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1549442" y="283380"/>
            <a:ext cx="5724601"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chemeClr val="accent1"/>
                </a:solidFill>
                <a:latin typeface="Tahoma" panose="020B0604030504040204" pitchFamily="34" charset="0"/>
                <a:ea typeface="Tahoma" panose="020B0604030504040204" pitchFamily="34" charset="0"/>
                <a:cs typeface="Tahoma" panose="020B0604030504040204" pitchFamily="34" charset="0"/>
              </a:rPr>
              <a:t>LÝ DO CHỌN ĐỀ TÀI</a:t>
            </a:r>
            <a:endParaRPr sz="40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169" name="Google Shape;169;p31"/>
          <p:cNvSpPr/>
          <p:nvPr/>
        </p:nvSpPr>
        <p:spPr>
          <a:xfrm>
            <a:off x="-592167" y="975076"/>
            <a:ext cx="5724600" cy="572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dirty="0"/>
          </a:p>
        </p:txBody>
      </p:sp>
      <p:sp>
        <p:nvSpPr>
          <p:cNvPr id="170" name="Google Shape;170;p31"/>
          <p:cNvSpPr txBox="1">
            <a:spLocks noGrp="1"/>
          </p:cNvSpPr>
          <p:nvPr>
            <p:ph type="body" idx="1"/>
          </p:nvPr>
        </p:nvSpPr>
        <p:spPr>
          <a:xfrm>
            <a:off x="208330" y="1859190"/>
            <a:ext cx="4123607" cy="2453520"/>
          </a:xfrm>
          <a:prstGeom prst="rect">
            <a:avLst/>
          </a:prstGeom>
        </p:spPr>
        <p:txBody>
          <a:bodyPr spcFirstLastPara="1" wrap="square" lIns="91425" tIns="91425" rIns="91425" bIns="91425" anchor="b" anchorCtr="0">
            <a:noAutofit/>
          </a:bodyPr>
          <a:lstStyle/>
          <a:p>
            <a:pPr marL="0" lvl="0" indent="0" algn="just" rtl="0">
              <a:spcBef>
                <a:spcPts val="0"/>
              </a:spcBef>
              <a:spcAft>
                <a:spcPts val="1600"/>
              </a:spcAft>
              <a:buNone/>
            </a:pPr>
            <a:r>
              <a:rPr lang="en-US" sz="1600" dirty="0">
                <a:solidFill>
                  <a:schemeClr val="tx1"/>
                </a:solidFill>
                <a:latin typeface="+mj-lt"/>
              </a:rPr>
              <a:t> </a:t>
            </a:r>
            <a:r>
              <a:rPr lang="vi-VN" sz="1600" dirty="0">
                <a:solidFill>
                  <a:schemeClr val="tx1"/>
                </a:solidFill>
                <a:latin typeface="+mn-lt"/>
              </a:rPr>
              <a:t>Trong thời buổi mọi quy trình, số liệu, công việc đều đang được tiến hành chuyển đổi số đó thì nhóm chúng em nhận thấy rằng việc hỗ trợ doanh nghiệp ứng dụng công nghệ 4.0 vào việc chấm công là việc cấp thiết và nhóm chúng em đã quyết định đề tài sẽ phát triển là xây dựng ứng dụng chấm công trên di động.</a:t>
            </a:r>
            <a:endParaRPr sz="1600" dirty="0">
              <a:solidFill>
                <a:schemeClr val="tx1"/>
              </a:solidFill>
              <a:latin typeface="+mn-lt"/>
            </a:endParaRPr>
          </a:p>
        </p:txBody>
      </p:sp>
      <p:pic>
        <p:nvPicPr>
          <p:cNvPr id="2054" name="Picture 6" descr="Digital transformation really means business transformation - Dallas ...">
            <a:extLst>
              <a:ext uri="{FF2B5EF4-FFF2-40B4-BE49-F238E27FC236}">
                <a16:creationId xmlns:a16="http://schemas.microsoft.com/office/drawing/2014/main" id="{FCF30985-AD32-3301-657B-80D2D251A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743" y="1773383"/>
            <a:ext cx="4368555" cy="2453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4827525" y="812250"/>
            <a:ext cx="3049500" cy="3050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Java: First Impressions | Stardust | Starbeamrainbowlabs">
            <a:extLst>
              <a:ext uri="{FF2B5EF4-FFF2-40B4-BE49-F238E27FC236}">
                <a16:creationId xmlns:a16="http://schemas.microsoft.com/office/drawing/2014/main" id="{0E1F2CB8-A7C8-AE61-82DC-DB6638661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835" y="1363549"/>
            <a:ext cx="3417585" cy="18227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irebase là gì ? Tại sao chúng ta nên dùng Firebase ? - Học Spring Boot">
            <a:extLst>
              <a:ext uri="{FF2B5EF4-FFF2-40B4-BE49-F238E27FC236}">
                <a16:creationId xmlns:a16="http://schemas.microsoft.com/office/drawing/2014/main" id="{42ED46C4-F11D-2B13-A828-863A7105D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74" y="1587020"/>
            <a:ext cx="3448411" cy="2069047"/>
          </a:xfrm>
          <a:prstGeom prst="rect">
            <a:avLst/>
          </a:prstGeom>
          <a:noFill/>
          <a:extLst>
            <a:ext uri="{909E8E84-426E-40DD-AFC4-6F175D3DCCD1}">
              <a14:hiddenFill xmlns:a14="http://schemas.microsoft.com/office/drawing/2010/main">
                <a:solidFill>
                  <a:srgbClr val="FFFFFF"/>
                </a:solidFill>
              </a14:hiddenFill>
            </a:ext>
          </a:extLst>
        </p:spPr>
      </p:pic>
      <p:sp>
        <p:nvSpPr>
          <p:cNvPr id="237" name="Google Shape;237;p33"/>
          <p:cNvSpPr txBox="1">
            <a:spLocks noGrp="1"/>
          </p:cNvSpPr>
          <p:nvPr>
            <p:ph type="ctrTitle"/>
          </p:nvPr>
        </p:nvSpPr>
        <p:spPr>
          <a:xfrm flipH="1">
            <a:off x="1592230" y="365835"/>
            <a:ext cx="5959540" cy="6615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latin typeface="Tahoma" panose="020B0604030504040204" pitchFamily="34" charset="0"/>
                <a:ea typeface="Tahoma" panose="020B0604030504040204" pitchFamily="34" charset="0"/>
                <a:cs typeface="Tahoma" panose="020B0604030504040204" pitchFamily="34" charset="0"/>
              </a:rPr>
              <a:t>CÔNG NGHỆ SỬ DỤNG</a:t>
            </a:r>
            <a:endParaRPr sz="40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4827525" y="812250"/>
            <a:ext cx="3049500" cy="3050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Audio Classification in an Android App with TensorFlow Lite">
            <a:extLst>
              <a:ext uri="{FF2B5EF4-FFF2-40B4-BE49-F238E27FC236}">
                <a16:creationId xmlns:a16="http://schemas.microsoft.com/office/drawing/2014/main" id="{52665DE9-E04A-4AC9-85FE-CC9F20A06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468" y="1663414"/>
            <a:ext cx="3447614" cy="1532273"/>
          </a:xfrm>
          <a:prstGeom prst="rect">
            <a:avLst/>
          </a:prstGeom>
          <a:noFill/>
          <a:extLst>
            <a:ext uri="{909E8E84-426E-40DD-AFC4-6F175D3DCCD1}">
              <a14:hiddenFill xmlns:a14="http://schemas.microsoft.com/office/drawing/2010/main">
                <a:solidFill>
                  <a:srgbClr val="FFFFFF"/>
                </a:solidFill>
              </a14:hiddenFill>
            </a:ext>
          </a:extLst>
        </p:spPr>
      </p:pic>
      <p:sp>
        <p:nvSpPr>
          <p:cNvPr id="237" name="Google Shape;237;p33"/>
          <p:cNvSpPr txBox="1">
            <a:spLocks noGrp="1"/>
          </p:cNvSpPr>
          <p:nvPr>
            <p:ph type="ctrTitle"/>
          </p:nvPr>
        </p:nvSpPr>
        <p:spPr>
          <a:xfrm flipH="1">
            <a:off x="496311" y="2337300"/>
            <a:ext cx="3288510" cy="6615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latin typeface="Tahoma" panose="020B0604030504040204" pitchFamily="34" charset="0"/>
                <a:ea typeface="Tahoma" panose="020B0604030504040204" pitchFamily="34" charset="0"/>
                <a:cs typeface="Tahoma" panose="020B0604030504040204" pitchFamily="34" charset="0"/>
              </a:rPr>
              <a:t>THƯ VIỆN SỬ DỤNG</a:t>
            </a:r>
            <a:endParaRPr sz="40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7261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7" name="Google Shape;447;p44"/>
          <p:cNvSpPr/>
          <p:nvPr/>
        </p:nvSpPr>
        <p:spPr>
          <a:xfrm>
            <a:off x="909983" y="1577907"/>
            <a:ext cx="5905800" cy="24162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104283" y="1577905"/>
            <a:ext cx="5773500" cy="24519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872996269"/>
              </p:ext>
            </p:extLst>
          </p:nvPr>
        </p:nvGraphicFramePr>
        <p:xfrm>
          <a:off x="749953" y="410003"/>
          <a:ext cx="7063175" cy="3508050"/>
        </p:xfrm>
        <a:graphic>
          <a:graphicData uri="http://schemas.openxmlformats.org/drawingml/2006/table">
            <a:tbl>
              <a:tblPr>
                <a:noFill/>
                <a:tableStyleId>{48549312-E256-4D47-AFB7-4225308FF655}</a:tableStyleId>
              </a:tblPr>
              <a:tblGrid>
                <a:gridCol w="1562750">
                  <a:extLst>
                    <a:ext uri="{9D8B030D-6E8A-4147-A177-3AD203B41FA5}">
                      <a16:colId xmlns:a16="http://schemas.microsoft.com/office/drawing/2014/main" val="20000"/>
                    </a:ext>
                  </a:extLst>
                </a:gridCol>
                <a:gridCol w="1833475">
                  <a:extLst>
                    <a:ext uri="{9D8B030D-6E8A-4147-A177-3AD203B41FA5}">
                      <a16:colId xmlns:a16="http://schemas.microsoft.com/office/drawing/2014/main" val="20001"/>
                    </a:ext>
                  </a:extLst>
                </a:gridCol>
                <a:gridCol w="1833475">
                  <a:extLst>
                    <a:ext uri="{9D8B030D-6E8A-4147-A177-3AD203B41FA5}">
                      <a16:colId xmlns:a16="http://schemas.microsoft.com/office/drawing/2014/main" val="20002"/>
                    </a:ext>
                  </a:extLst>
                </a:gridCol>
                <a:gridCol w="1833475">
                  <a:extLst>
                    <a:ext uri="{9D8B030D-6E8A-4147-A177-3AD203B41FA5}">
                      <a16:colId xmlns:a16="http://schemas.microsoft.com/office/drawing/2014/main" val="20003"/>
                    </a:ext>
                  </a:extLst>
                </a:gridCol>
              </a:tblGrid>
              <a:tr h="1202925">
                <a:tc>
                  <a:txBody>
                    <a:bodyPr/>
                    <a:lstStyle/>
                    <a:p>
                      <a:pPr marL="0" lvl="0" indent="0" algn="ctr" rtl="0">
                        <a:spcBef>
                          <a:spcPts val="0"/>
                        </a:spcBef>
                        <a:spcAft>
                          <a:spcPts val="0"/>
                        </a:spcAft>
                        <a:buNone/>
                      </a:pPr>
                      <a:endParaRPr/>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sz="18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768375">
                <a:tc>
                  <a:txBody>
                    <a:bodyPr/>
                    <a:lstStyle/>
                    <a:p>
                      <a:pPr marL="0" lvl="0" indent="0" algn="ctr" rtl="0">
                        <a:spcBef>
                          <a:spcPts val="0"/>
                        </a:spcBef>
                        <a:spcAft>
                          <a:spcPts val="0"/>
                        </a:spcAft>
                        <a:buNone/>
                      </a:pPr>
                      <a:r>
                        <a:rPr lang="en" sz="2400" dirty="0">
                          <a:solidFill>
                            <a:schemeClr val="dk1"/>
                          </a:solidFill>
                          <a:latin typeface="Teko Light"/>
                          <a:ea typeface="Teko Light"/>
                          <a:cs typeface="Teko Light"/>
                          <a:sym typeface="Teko Light"/>
                        </a:rPr>
                        <a:t>GUEST</a:t>
                      </a:r>
                      <a:endParaRPr sz="2400" dirty="0">
                        <a:solidFill>
                          <a:schemeClr val="dk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gridSpan="3">
                  <a:txBody>
                    <a:bodyPr/>
                    <a:lstStyle/>
                    <a:p>
                      <a:pPr algn="just"/>
                      <a:r>
                        <a:rPr lang="en-US" sz="1400" dirty="0" err="1"/>
                        <a:t>Người</a:t>
                      </a:r>
                      <a:r>
                        <a:rPr lang="en-US" sz="1400" baseline="0" dirty="0"/>
                        <a:t> </a:t>
                      </a:r>
                      <a:r>
                        <a:rPr lang="en-US" sz="1400" baseline="0" dirty="0" err="1"/>
                        <a:t>đăng</a:t>
                      </a:r>
                      <a:r>
                        <a:rPr lang="en-US" sz="1400" baseline="0" dirty="0"/>
                        <a:t> </a:t>
                      </a:r>
                      <a:r>
                        <a:rPr lang="en-US" sz="1400" baseline="0" dirty="0" err="1"/>
                        <a:t>nhập</a:t>
                      </a:r>
                      <a:r>
                        <a:rPr lang="en-US" sz="1400" baseline="0" dirty="0"/>
                        <a:t> </a:t>
                      </a:r>
                      <a:r>
                        <a:rPr lang="en-US" sz="1400" baseline="0" dirty="0" err="1"/>
                        <a:t>vào</a:t>
                      </a:r>
                      <a:r>
                        <a:rPr lang="en-US" sz="1400" baseline="0" dirty="0"/>
                        <a:t> </a:t>
                      </a:r>
                      <a:r>
                        <a:rPr lang="en-US" sz="1400" baseline="0" dirty="0" err="1"/>
                        <a:t>ứng</a:t>
                      </a:r>
                      <a:r>
                        <a:rPr lang="en-US" sz="1400" baseline="0" dirty="0"/>
                        <a:t> </a:t>
                      </a:r>
                      <a:r>
                        <a:rPr lang="en-US" sz="1400" baseline="0" dirty="0" err="1"/>
                        <a:t>dụng</a:t>
                      </a:r>
                      <a:r>
                        <a:rPr lang="en-US" sz="1400" baseline="0" dirty="0"/>
                        <a:t> </a:t>
                      </a:r>
                      <a:r>
                        <a:rPr lang="en-US" sz="1400" baseline="0" dirty="0" err="1"/>
                        <a:t>để</a:t>
                      </a:r>
                      <a:r>
                        <a:rPr lang="en-US" sz="1400" baseline="0" dirty="0"/>
                        <a:t> </a:t>
                      </a:r>
                      <a:r>
                        <a:rPr lang="en-US" sz="1400" baseline="0" dirty="0" err="1"/>
                        <a:t>sử</a:t>
                      </a:r>
                      <a:r>
                        <a:rPr lang="en-US" sz="1400" baseline="0" dirty="0"/>
                        <a:t> </a:t>
                      </a:r>
                      <a:r>
                        <a:rPr lang="en-US" sz="1400" baseline="0" dirty="0" err="1"/>
                        <a:t>dụng</a:t>
                      </a:r>
                      <a:r>
                        <a:rPr lang="en-US" sz="1400" baseline="0" dirty="0"/>
                        <a:t> </a:t>
                      </a:r>
                      <a:r>
                        <a:rPr lang="en-US" sz="1400" baseline="0" dirty="0" err="1"/>
                        <a:t>dịch</a:t>
                      </a:r>
                      <a:r>
                        <a:rPr lang="en-US" sz="1400" baseline="0" dirty="0"/>
                        <a:t> </a:t>
                      </a:r>
                      <a:r>
                        <a:rPr lang="en-US" sz="1400" baseline="0" dirty="0" err="1"/>
                        <a:t>vụ</a:t>
                      </a:r>
                      <a:r>
                        <a:rPr lang="en-US" sz="1400" baseline="0" dirty="0"/>
                        <a:t>.</a:t>
                      </a:r>
                      <a:endParaRPr lang="en-US" sz="1400" dirty="0"/>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68375">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USER</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gridSpan="3">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Người</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sử</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dụng</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dịch</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vụ</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của</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hệ</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thống</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để</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chấm</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công</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xem</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lịch</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sử</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chấm</a:t>
                      </a: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mn-cs"/>
                          <a:sym typeface="Arial"/>
                        </a:rPr>
                        <a:t>công</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hMerge="1">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mn-ea"/>
                          <a:cs typeface="+mn-cs"/>
                          <a:sym typeface="Arial"/>
                        </a:rPr>
                        <a:t>Người sử dụng dịch vụ của hệ thống để chầm công, xem lịch sử chấm công.</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hMerge="1">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mn-ea"/>
                          <a:cs typeface="+mn-cs"/>
                          <a:sym typeface="Arial"/>
                        </a:rPr>
                        <a:t>Người sử dụng dịch vụ của hệ thống để chầm công, xem lịch sử chấm công.</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68375">
                <a:tc>
                  <a:txBody>
                    <a:bodyPr/>
                    <a:lstStyle/>
                    <a:p>
                      <a:pPr marL="0" marR="0" lvl="0" indent="0" algn="ctr" rtl="0">
                        <a:spcBef>
                          <a:spcPts val="0"/>
                        </a:spcBef>
                        <a:spcAft>
                          <a:spcPts val="0"/>
                        </a:spcAft>
                        <a:buNone/>
                      </a:pPr>
                      <a:r>
                        <a:rPr lang="en" sz="2400" dirty="0">
                          <a:solidFill>
                            <a:schemeClr val="dk1"/>
                          </a:solidFill>
                          <a:latin typeface="Teko Light"/>
                          <a:ea typeface="Teko Light"/>
                          <a:cs typeface="Teko Light"/>
                          <a:sym typeface="Teko Light"/>
                        </a:rPr>
                        <a:t>ADMIN</a:t>
                      </a:r>
                      <a:endParaRPr sz="2400" dirty="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gridSpan="3">
                  <a:txBody>
                    <a:bodyPr/>
                    <a:lstStyle/>
                    <a:p>
                      <a:pPr marL="0" lvl="0" indent="0" algn="just" rtl="0">
                        <a:spcBef>
                          <a:spcPts val="0"/>
                        </a:spcBef>
                        <a:spcAft>
                          <a:spcPts val="0"/>
                        </a:spcAft>
                        <a:buNone/>
                      </a:pPr>
                      <a:r>
                        <a:rPr lang="en-US" sz="1400" dirty="0" err="1"/>
                        <a:t>Người</a:t>
                      </a:r>
                      <a:r>
                        <a:rPr lang="en-US" sz="1400" baseline="0" dirty="0"/>
                        <a:t> </a:t>
                      </a:r>
                      <a:r>
                        <a:rPr lang="en-US" sz="1400" baseline="0" dirty="0" err="1"/>
                        <a:t>quản</a:t>
                      </a:r>
                      <a:r>
                        <a:rPr lang="en-US" sz="1400" baseline="0" dirty="0"/>
                        <a:t> </a:t>
                      </a:r>
                      <a:r>
                        <a:rPr lang="en-US" sz="1400" baseline="0" dirty="0" err="1"/>
                        <a:t>lý</a:t>
                      </a:r>
                      <a:r>
                        <a:rPr lang="en-US" sz="1400" baseline="0" dirty="0"/>
                        <a:t> </a:t>
                      </a:r>
                      <a:r>
                        <a:rPr lang="en-US" sz="1400" baseline="0" dirty="0" err="1"/>
                        <a:t>người</a:t>
                      </a:r>
                      <a:r>
                        <a:rPr lang="en-US" sz="1400" baseline="0" dirty="0"/>
                        <a:t> </a:t>
                      </a:r>
                      <a:r>
                        <a:rPr lang="en-US" sz="1400" baseline="0" dirty="0" err="1"/>
                        <a:t>dùng</a:t>
                      </a:r>
                      <a:r>
                        <a:rPr lang="en-US" sz="1400" baseline="0" dirty="0"/>
                        <a:t> </a:t>
                      </a:r>
                      <a:r>
                        <a:rPr lang="en-US" sz="1400" baseline="0" dirty="0" err="1"/>
                        <a:t>và</a:t>
                      </a:r>
                      <a:r>
                        <a:rPr lang="en-US" sz="1400" baseline="0" dirty="0"/>
                        <a:t> </a:t>
                      </a:r>
                      <a:r>
                        <a:rPr lang="en-US" sz="1400" baseline="0" dirty="0" err="1"/>
                        <a:t>các</a:t>
                      </a:r>
                      <a:r>
                        <a:rPr lang="en-US" sz="1400" baseline="0" dirty="0"/>
                        <a:t> </a:t>
                      </a:r>
                      <a:r>
                        <a:rPr lang="en-US" sz="1400" baseline="0" dirty="0" err="1"/>
                        <a:t>thống</a:t>
                      </a:r>
                      <a:r>
                        <a:rPr lang="en-US" sz="1400" baseline="0" dirty="0"/>
                        <a:t> </a:t>
                      </a:r>
                      <a:r>
                        <a:rPr lang="en-US" sz="1400" baseline="0" dirty="0" err="1"/>
                        <a:t>kê</a:t>
                      </a:r>
                      <a:r>
                        <a:rPr lang="en-US" sz="1400" baseline="0" dirty="0"/>
                        <a:t> </a:t>
                      </a:r>
                      <a:r>
                        <a:rPr lang="en-US" sz="1400" baseline="0" dirty="0" err="1"/>
                        <a:t>chấm</a:t>
                      </a:r>
                      <a:r>
                        <a:rPr lang="en-US" sz="1400" baseline="0" dirty="0"/>
                        <a:t> </a:t>
                      </a:r>
                      <a:r>
                        <a:rPr lang="en-US" sz="1400" baseline="0" dirty="0" err="1"/>
                        <a:t>công</a:t>
                      </a:r>
                      <a:endParaRPr sz="1400" dirty="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hMerge="1">
                  <a:txBody>
                    <a:bodyPr/>
                    <a:lstStyle/>
                    <a:p>
                      <a:pPr marL="0" lvl="0" indent="0" algn="ctr" rtl="0">
                        <a:spcBef>
                          <a:spcPts val="0"/>
                        </a:spcBef>
                        <a:spcAft>
                          <a:spcPts val="0"/>
                        </a:spcAft>
                        <a:buNone/>
                      </a:pP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583799" y="595447"/>
            <a:ext cx="7395482"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chemeClr val="accent1"/>
                </a:solidFill>
                <a:latin typeface="Tahoma" panose="020B0604030504040204" pitchFamily="34" charset="0"/>
                <a:ea typeface="Tahoma" panose="020B0604030504040204" pitchFamily="34" charset="0"/>
                <a:cs typeface="Tahoma" panose="020B0604030504040204" pitchFamily="34" charset="0"/>
              </a:rPr>
              <a:t>PHÂN QUYỀN NGƯỜI DÙNG</a:t>
            </a:r>
            <a:endParaRPr sz="40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ctrTitle"/>
          </p:nvPr>
        </p:nvSpPr>
        <p:spPr>
          <a:xfrm flipH="1">
            <a:off x="913848" y="2134628"/>
            <a:ext cx="4182900" cy="8742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latin typeface="Tahoma" panose="020B0604030504040204" pitchFamily="34" charset="0"/>
                <a:ea typeface="Tahoma" panose="020B0604030504040204" pitchFamily="34" charset="0"/>
                <a:cs typeface="Tahoma" panose="020B0604030504040204" pitchFamily="34" charset="0"/>
              </a:rPr>
              <a:t>KHẢO SÁT</a:t>
            </a:r>
            <a:endParaRPr sz="4000" b="1" dirty="0">
              <a:latin typeface="Tahoma" panose="020B0604030504040204" pitchFamily="34" charset="0"/>
              <a:ea typeface="Tahoma" panose="020B0604030504040204" pitchFamily="34" charset="0"/>
              <a:cs typeface="Tahoma" panose="020B0604030504040204" pitchFamily="34" charset="0"/>
            </a:endParaRPr>
          </a:p>
        </p:txBody>
      </p:sp>
      <p:sp>
        <p:nvSpPr>
          <p:cNvPr id="253" name="Google Shape;253;p35"/>
          <p:cNvSpPr txBox="1">
            <a:spLocks noGrp="1"/>
          </p:cNvSpPr>
          <p:nvPr>
            <p:ph type="title" idx="2"/>
          </p:nvPr>
        </p:nvSpPr>
        <p:spPr>
          <a:xfrm flipH="1">
            <a:off x="4880701" y="2478400"/>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atin typeface="Tahoma" panose="020B0604030504040204" pitchFamily="34" charset="0"/>
                <a:ea typeface="Tahoma" panose="020B0604030504040204" pitchFamily="34" charset="0"/>
                <a:cs typeface="Tahoma" panose="020B0604030504040204" pitchFamily="34" charset="0"/>
              </a:rPr>
              <a:t>02</a:t>
            </a:r>
            <a:endParaRPr sz="6000" b="1">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455</Words>
  <Application>Microsoft Office PowerPoint</Application>
  <PresentationFormat>On-screen Show (16:9)</PresentationFormat>
  <Paragraphs>83</Paragraphs>
  <Slides>21</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Nunito Light</vt:lpstr>
      <vt:lpstr>Raleway</vt:lpstr>
      <vt:lpstr>Hind Vadodara Light</vt:lpstr>
      <vt:lpstr>Roboto</vt:lpstr>
      <vt:lpstr>Times New Roman</vt:lpstr>
      <vt:lpstr>Wingdings</vt:lpstr>
      <vt:lpstr>Roboto Condensed Light</vt:lpstr>
      <vt:lpstr>Tahoma</vt:lpstr>
      <vt:lpstr>Roboto Black</vt:lpstr>
      <vt:lpstr>Teko Light</vt:lpstr>
      <vt:lpstr>Arial</vt:lpstr>
      <vt:lpstr>Fira Sans Extra Condensed Medium</vt:lpstr>
      <vt:lpstr>Science Fair Newsletter by Slidesgo</vt:lpstr>
      <vt:lpstr>BẢO VỆ KHÓA LUẬN TỐT NGHIỆP</vt:lpstr>
      <vt:lpstr>THÀNH VIÊN THỰC HIỆN ĐỀ TÀI</vt:lpstr>
      <vt:lpstr>NỘI DUNG</vt:lpstr>
      <vt:lpstr>01</vt:lpstr>
      <vt:lpstr>LÝ DO CHỌN ĐỀ TÀI</vt:lpstr>
      <vt:lpstr>CÔNG NGHỆ SỬ DỤNG</vt:lpstr>
      <vt:lpstr>THƯ VIỆN SỬ DỤNG</vt:lpstr>
      <vt:lpstr>PHÂN QUYỀN NGƯỜI DÙNG</vt:lpstr>
      <vt:lpstr>KHẢO SÁT</vt:lpstr>
      <vt:lpstr>KHẢO SÁT</vt:lpstr>
      <vt:lpstr>LƯỢC ĐỒ USECASE</vt:lpstr>
      <vt:lpstr>PowerPoint Presentation</vt:lpstr>
      <vt:lpstr>PowerPoint Presentation</vt:lpstr>
      <vt:lpstr>CHỨC NĂNG - GUEST</vt:lpstr>
      <vt:lpstr>CHỨC NĂNG - USER</vt:lpstr>
      <vt:lpstr>CHỨC NĂNG - ADMIN</vt:lpstr>
      <vt:lpstr>CLASS DIAGRAM</vt:lpstr>
      <vt:lpstr>PowerPoint Presentation</vt:lpstr>
      <vt:lpstr>DEMO</vt:lpstr>
      <vt:lpstr>TÀI LIỆU THAM KHẢO</vt:lpstr>
      <vt:lpstr>Chúng em xin cảm ơn vì đã lắng nghe bài thuyết trình!!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Bảo vệ khóa luận tốt nghiệp</dc:title>
  <cp:lastModifiedBy>Tuấn Anh Ngô Bùi</cp:lastModifiedBy>
  <cp:revision>12</cp:revision>
  <dcterms:modified xsi:type="dcterms:W3CDTF">2023-06-02T16:32:48Z</dcterms:modified>
</cp:coreProperties>
</file>